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theme/themeOverride3.xml" ContentType="application/vnd.openxmlformats-officedocument.themeOverride+xml"/>
  <Override PartName="/ppt/notesSlides/notesSlide1.xml" ContentType="application/vnd.openxmlformats-officedocument.presentationml.notesSlide+xml"/>
  <Override PartName="/ppt/theme/themeOverride4.xml" ContentType="application/vnd.openxmlformats-officedocument.themeOverride+xml"/>
  <Override PartName="/ppt/notesSlides/notesSlide2.xml" ContentType="application/vnd.openxmlformats-officedocument.presentationml.notesSlide+xml"/>
  <Override PartName="/ppt/theme/themeOverride5.xml" ContentType="application/vnd.openxmlformats-officedocument.themeOverride+xml"/>
  <Override PartName="/ppt/notesSlides/notesSlide3.xml" ContentType="application/vnd.openxmlformats-officedocument.presentationml.notesSlide+xml"/>
  <Override PartName="/ppt/theme/themeOverride6.xml" ContentType="application/vnd.openxmlformats-officedocument.themeOverride+xml"/>
  <Override PartName="/ppt/notesSlides/notesSlide4.xml" ContentType="application/vnd.openxmlformats-officedocument.presentationml.notesSlide+xml"/>
  <Override PartName="/ppt/theme/themeOverride7.xml" ContentType="application/vnd.openxmlformats-officedocument.themeOverride+xml"/>
  <Override PartName="/ppt/notesSlides/notesSlide5.xml" ContentType="application/vnd.openxmlformats-officedocument.presentationml.notesSlide+xml"/>
  <Override PartName="/ppt/theme/themeOverride8.xml" ContentType="application/vnd.openxmlformats-officedocument.themeOverride+xml"/>
  <Override PartName="/ppt/notesSlides/notesSlide6.xml" ContentType="application/vnd.openxmlformats-officedocument.presentationml.notesSlide+xml"/>
  <Override PartName="/ppt/theme/themeOverride9.xml" ContentType="application/vnd.openxmlformats-officedocument.themeOverride+xml"/>
  <Override PartName="/ppt/notesSlides/notesSlide7.xml" ContentType="application/vnd.openxmlformats-officedocument.presentationml.notesSlide+xml"/>
  <Override PartName="/ppt/theme/themeOverride10.xml" ContentType="application/vnd.openxmlformats-officedocument.themeOverride+xml"/>
  <Override PartName="/ppt/notesSlides/notesSlide8.xml" ContentType="application/vnd.openxmlformats-officedocument.presentationml.notesSlide+xml"/>
  <Override PartName="/ppt/theme/themeOverride11.xml" ContentType="application/vnd.openxmlformats-officedocument.themeOverride+xml"/>
  <Override PartName="/ppt/notesSlides/notesSlide9.xml" ContentType="application/vnd.openxmlformats-officedocument.presentationml.notesSlide+xml"/>
  <Override PartName="/ppt/theme/themeOverride12.xml" ContentType="application/vnd.openxmlformats-officedocument.themeOverride+xml"/>
  <Override PartName="/ppt/notesSlides/notesSlide10.xml" ContentType="application/vnd.openxmlformats-officedocument.presentationml.notesSlide+xml"/>
  <Override PartName="/ppt/theme/themeOverride13.xml" ContentType="application/vnd.openxmlformats-officedocument.themeOverride+xml"/>
  <Override PartName="/ppt/notesSlides/notesSlide11.xml" ContentType="application/vnd.openxmlformats-officedocument.presentationml.notesSlide+xml"/>
  <Override PartName="/ppt/theme/themeOverride14.xml" ContentType="application/vnd.openxmlformats-officedocument.themeOverride+xml"/>
  <Override PartName="/ppt/notesSlides/notesSlide12.xml" ContentType="application/vnd.openxmlformats-officedocument.presentationml.notesSlide+xml"/>
  <Override PartName="/ppt/theme/themeOverride15.xml" ContentType="application/vnd.openxmlformats-officedocument.themeOverride+xml"/>
  <Override PartName="/ppt/notesSlides/notesSlide13.xml" ContentType="application/vnd.openxmlformats-officedocument.presentationml.notesSlide+xml"/>
  <Override PartName="/ppt/theme/themeOverride16.xml" ContentType="application/vnd.openxmlformats-officedocument.themeOverride+xml"/>
  <Override PartName="/ppt/notesSlides/notesSlide14.xml" ContentType="application/vnd.openxmlformats-officedocument.presentationml.notesSlide+xml"/>
  <Override PartName="/ppt/theme/themeOverride17.xml" ContentType="application/vnd.openxmlformats-officedocument.themeOverride+xml"/>
  <Override PartName="/ppt/notesSlides/notesSlide15.xml" ContentType="application/vnd.openxmlformats-officedocument.presentationml.notesSlide+xml"/>
  <Override PartName="/ppt/theme/themeOverride18.xml" ContentType="application/vnd.openxmlformats-officedocument.themeOverride+xml"/>
  <Override PartName="/ppt/notesSlides/notesSlide16.xml" ContentType="application/vnd.openxmlformats-officedocument.presentationml.notesSlide+xml"/>
  <Override PartName="/ppt/theme/themeOverride19.xml" ContentType="application/vnd.openxmlformats-officedocument.themeOverride+xml"/>
  <Override PartName="/ppt/notesSlides/notesSlide17.xml" ContentType="application/vnd.openxmlformats-officedocument.presentationml.notesSlide+xml"/>
  <Override PartName="/ppt/theme/themeOverride20.xml" ContentType="application/vnd.openxmlformats-officedocument.themeOverr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notesMasterIdLst>
    <p:notesMasterId r:id="rId20"/>
  </p:notesMasterIdLst>
  <p:handoutMasterIdLst>
    <p:handoutMasterId r:id="rId21"/>
  </p:handoutMasterIdLst>
  <p:sldIdLst>
    <p:sldId id="256" r:id="rId2"/>
    <p:sldId id="258" r:id="rId3"/>
    <p:sldId id="257" r:id="rId4"/>
    <p:sldId id="259"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panose="02020603050405020304" pitchFamily="18" charset="0"/>
        <a:ea typeface="+mn-ea"/>
        <a:cs typeface="+mn-cs"/>
      </a:defRPr>
    </a:lvl1pPr>
    <a:lvl2pPr marL="457200" algn="l" rtl="0" fontAlgn="base">
      <a:spcBef>
        <a:spcPct val="0"/>
      </a:spcBef>
      <a:spcAft>
        <a:spcPct val="0"/>
      </a:spcAft>
      <a:defRPr sz="2400" kern="1200">
        <a:solidFill>
          <a:schemeClr val="tx1"/>
        </a:solidFill>
        <a:latin typeface="Times New Roman" panose="02020603050405020304" pitchFamily="18" charset="0"/>
        <a:ea typeface="+mn-ea"/>
        <a:cs typeface="+mn-cs"/>
      </a:defRPr>
    </a:lvl2pPr>
    <a:lvl3pPr marL="914400" algn="l" rtl="0" fontAlgn="base">
      <a:spcBef>
        <a:spcPct val="0"/>
      </a:spcBef>
      <a:spcAft>
        <a:spcPct val="0"/>
      </a:spcAft>
      <a:defRPr sz="2400" kern="1200">
        <a:solidFill>
          <a:schemeClr val="tx1"/>
        </a:solidFill>
        <a:latin typeface="Times New Roman" panose="02020603050405020304" pitchFamily="18" charset="0"/>
        <a:ea typeface="+mn-ea"/>
        <a:cs typeface="+mn-cs"/>
      </a:defRPr>
    </a:lvl3pPr>
    <a:lvl4pPr marL="1371600" algn="l" rtl="0" fontAlgn="base">
      <a:spcBef>
        <a:spcPct val="0"/>
      </a:spcBef>
      <a:spcAft>
        <a:spcPct val="0"/>
      </a:spcAft>
      <a:defRPr sz="2400" kern="1200">
        <a:solidFill>
          <a:schemeClr val="tx1"/>
        </a:solidFill>
        <a:latin typeface="Times New Roman" panose="02020603050405020304" pitchFamily="18" charset="0"/>
        <a:ea typeface="+mn-ea"/>
        <a:cs typeface="+mn-cs"/>
      </a:defRPr>
    </a:lvl4pPr>
    <a:lvl5pPr marL="1828800" algn="l" rtl="0" fontAlgn="base">
      <a:spcBef>
        <a:spcPct val="0"/>
      </a:spcBef>
      <a:spcAft>
        <a:spcPct val="0"/>
      </a:spcAft>
      <a:defRPr sz="2400" kern="1200">
        <a:solidFill>
          <a:schemeClr val="tx1"/>
        </a:solidFill>
        <a:latin typeface="Times New Roman" panose="02020603050405020304" pitchFamily="18" charset="0"/>
        <a:ea typeface="+mn-ea"/>
        <a:cs typeface="+mn-cs"/>
      </a:defRPr>
    </a:lvl5pPr>
    <a:lvl6pPr marL="2286000" algn="l" defTabSz="914400" rtl="0" eaLnBrk="1" latinLnBrk="0" hangingPunct="1">
      <a:defRPr sz="2400" kern="1200">
        <a:solidFill>
          <a:schemeClr val="tx1"/>
        </a:solidFill>
        <a:latin typeface="Times New Roman" panose="02020603050405020304" pitchFamily="18" charset="0"/>
        <a:ea typeface="+mn-ea"/>
        <a:cs typeface="+mn-cs"/>
      </a:defRPr>
    </a:lvl6pPr>
    <a:lvl7pPr marL="2743200" algn="l" defTabSz="914400" rtl="0" eaLnBrk="1" latinLnBrk="0" hangingPunct="1">
      <a:defRPr sz="2400" kern="1200">
        <a:solidFill>
          <a:schemeClr val="tx1"/>
        </a:solidFill>
        <a:latin typeface="Times New Roman" panose="02020603050405020304" pitchFamily="18" charset="0"/>
        <a:ea typeface="+mn-ea"/>
        <a:cs typeface="+mn-cs"/>
      </a:defRPr>
    </a:lvl7pPr>
    <a:lvl8pPr marL="3200400" algn="l" defTabSz="914400" rtl="0" eaLnBrk="1" latinLnBrk="0" hangingPunct="1">
      <a:defRPr sz="2400" kern="1200">
        <a:solidFill>
          <a:schemeClr val="tx1"/>
        </a:solidFill>
        <a:latin typeface="Times New Roman" panose="02020603050405020304" pitchFamily="18" charset="0"/>
        <a:ea typeface="+mn-ea"/>
        <a:cs typeface="+mn-cs"/>
      </a:defRPr>
    </a:lvl8pPr>
    <a:lvl9pPr marL="3657600" algn="l" defTabSz="914400" rtl="0" eaLnBrk="1" latinLnBrk="0" hangingPunct="1">
      <a:defRPr sz="24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43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BFBFB"/>
    <a:srgbClr val="BFBFBF"/>
    <a:srgbClr val="FEFEFE"/>
    <a:srgbClr val="FFFFFF"/>
    <a:srgbClr val="FCFCFC"/>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2" autoAdjust="0"/>
    <p:restoredTop sz="99110" autoAdjust="0"/>
  </p:normalViewPr>
  <p:slideViewPr>
    <p:cSldViewPr>
      <p:cViewPr varScale="1">
        <p:scale>
          <a:sx n="70" d="100"/>
          <a:sy n="70" d="100"/>
        </p:scale>
        <p:origin x="1180" y="56"/>
      </p:cViewPr>
      <p:guideLst>
        <p:guide orient="horz" pos="2160"/>
        <p:guide pos="432"/>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8" d="100"/>
          <a:sy n="68" d="100"/>
        </p:scale>
        <p:origin x="-194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image" Target="../media/image1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GB" altLang="sr-Latn-RS"/>
          </a:p>
        </p:txBody>
      </p:sp>
      <p:sp>
        <p:nvSpPr>
          <p:cNvPr id="20483"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GB" altLang="sr-Latn-RS"/>
          </a:p>
        </p:txBody>
      </p:sp>
      <p:sp>
        <p:nvSpPr>
          <p:cNvPr id="20484"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GB" altLang="sr-Latn-RS"/>
          </a:p>
        </p:txBody>
      </p:sp>
      <p:sp>
        <p:nvSpPr>
          <p:cNvPr id="20485"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D7998629-3F91-4E60-A725-3F329FC42774}" type="slidenum">
              <a:rPr lang="en-GB" altLang="sr-Latn-RS"/>
              <a:pPr/>
              <a:t>‹#›</a:t>
            </a:fld>
            <a:endParaRPr lang="en-GB" altLang="sr-Latn-R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GB" altLang="sr-Latn-RS"/>
          </a:p>
        </p:txBody>
      </p:sp>
      <p:sp>
        <p:nvSpPr>
          <p:cNvPr id="21507" name="Rectangle 3"/>
          <p:cNvSpPr>
            <a:spLocks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52" name="Rectangle 4"/>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en-GB" altLang="sr-Latn-RS" noProof="0" smtClean="0"/>
              <a:t>Click to edit Master text styles</a:t>
            </a:r>
          </a:p>
          <a:p>
            <a:pPr lvl="1"/>
            <a:r>
              <a:rPr lang="en-GB" altLang="sr-Latn-RS" noProof="0" smtClean="0"/>
              <a:t>Second level</a:t>
            </a:r>
          </a:p>
          <a:p>
            <a:pPr lvl="2"/>
            <a:r>
              <a:rPr lang="en-GB" altLang="sr-Latn-RS" noProof="0" smtClean="0"/>
              <a:t>Third level</a:t>
            </a:r>
          </a:p>
          <a:p>
            <a:pPr lvl="3"/>
            <a:r>
              <a:rPr lang="en-GB" altLang="sr-Latn-RS" noProof="0" smtClean="0"/>
              <a:t>Fourth level</a:t>
            </a:r>
          </a:p>
          <a:p>
            <a:pPr lvl="4"/>
            <a:r>
              <a:rPr lang="en-GB" altLang="sr-Latn-RS" noProof="0" smtClean="0"/>
              <a:t>Fifth level</a:t>
            </a:r>
          </a:p>
        </p:txBody>
      </p:sp>
      <p:sp>
        <p:nvSpPr>
          <p:cNvPr id="2053" name="Rectangle 5"/>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GB" altLang="sr-Latn-RS"/>
          </a:p>
        </p:txBody>
      </p:sp>
      <p:sp>
        <p:nvSpPr>
          <p:cNvPr id="205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GB" altLang="sr-Latn-R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6ED660D7-C7C5-4ED8-B3C1-7CA51B521AC8}" type="slidenum">
              <a:rPr lang="en-GB" altLang="sr-Latn-RS"/>
              <a:pPr/>
              <a:t>‹#›</a:t>
            </a:fld>
            <a:endParaRPr lang="en-GB" altLang="sr-Latn-R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A1ABC33D-F90F-4ED6-A614-507D33E6CB36}" type="slidenum">
              <a:rPr kumimoji="0" lang="en-GB" altLang="sr-Latn-RS"/>
              <a:pPr>
                <a:spcBef>
                  <a:spcPct val="0"/>
                </a:spcBef>
              </a:pPr>
              <a:t>1</a:t>
            </a:fld>
            <a:endParaRPr kumimoji="0" lang="en-GB" altLang="sr-Latn-RS"/>
          </a:p>
        </p:txBody>
      </p:sp>
      <p:sp>
        <p:nvSpPr>
          <p:cNvPr id="22531" name="Rectangle 2"/>
          <p:cNvSpPr>
            <a:spLocks noChangeArrowheads="1" noTextEdit="1"/>
          </p:cNvSpPr>
          <p:nvPr>
            <p:ph type="sldImg"/>
          </p:nvPr>
        </p:nvSpPr>
        <p:spPr>
          <a:ln/>
        </p:spPr>
      </p:sp>
      <p:sp>
        <p:nvSpPr>
          <p:cNvPr id="22532" name="Rectangle 3"/>
          <p:cNvSpPr>
            <a:spLocks noGrp="1" noChangeArrowheads="1"/>
          </p:cNvSpPr>
          <p:nvPr>
            <p:ph type="body" idx="1"/>
          </p:nvPr>
        </p:nvSpPr>
        <p:spPr>
          <a:noFill/>
        </p:spPr>
        <p:txBody>
          <a:bodyPr/>
          <a:lstStyle/>
          <a:p>
            <a:endParaRPr lang="en-US" altLang="sr-Latn-R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FC9D58C3-E8B1-4336-AF8E-EC4CE58B8172}" type="slidenum">
              <a:rPr kumimoji="0" lang="en-GB" altLang="sr-Latn-RS"/>
              <a:pPr>
                <a:spcBef>
                  <a:spcPct val="0"/>
                </a:spcBef>
              </a:pPr>
              <a:t>10</a:t>
            </a:fld>
            <a:endParaRPr kumimoji="0" lang="en-GB" altLang="sr-Latn-RS"/>
          </a:p>
        </p:txBody>
      </p:sp>
      <p:sp>
        <p:nvSpPr>
          <p:cNvPr id="31747" name="Rectangle 2"/>
          <p:cNvSpPr>
            <a:spLocks noChangeArrowheads="1" noTextEdit="1"/>
          </p:cNvSpPr>
          <p:nvPr>
            <p:ph type="sldImg"/>
          </p:nvPr>
        </p:nvSpPr>
        <p:spPr>
          <a:xfrm>
            <a:off x="1143000" y="152400"/>
            <a:ext cx="4572000" cy="3429000"/>
          </a:xfrm>
          <a:ln/>
        </p:spPr>
      </p:sp>
      <p:sp>
        <p:nvSpPr>
          <p:cNvPr id="31748" name="Rectangle 3"/>
          <p:cNvSpPr>
            <a:spLocks noGrp="1" noChangeArrowheads="1"/>
          </p:cNvSpPr>
          <p:nvPr>
            <p:ph type="body" idx="1"/>
          </p:nvPr>
        </p:nvSpPr>
        <p:spPr>
          <a:xfrm>
            <a:off x="228600" y="3657600"/>
            <a:ext cx="6629400" cy="4800600"/>
          </a:xfrm>
          <a:noFill/>
        </p:spPr>
        <p:txBody>
          <a:bodyPr/>
          <a:lstStyle/>
          <a:p>
            <a:pPr marL="228600" indent="-228600"/>
            <a:endParaRPr lang="sr-Latn-CS" altLang="sr-Latn-RS" sz="8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5B16A7AF-9C79-47DD-8A2E-BBED3D8CDB2E}" type="slidenum">
              <a:rPr kumimoji="0" lang="en-US" altLang="sr-Latn-RS"/>
              <a:pPr>
                <a:spcBef>
                  <a:spcPct val="0"/>
                </a:spcBef>
              </a:pPr>
              <a:t>11</a:t>
            </a:fld>
            <a:endParaRPr kumimoji="0" lang="en-US" altLang="sr-Latn-RS"/>
          </a:p>
        </p:txBody>
      </p:sp>
      <p:sp>
        <p:nvSpPr>
          <p:cNvPr id="32771" name="Rectangle 2"/>
          <p:cNvSpPr>
            <a:spLocks noChangeArrowheads="1" noTextEdit="1"/>
          </p:cNvSpPr>
          <p:nvPr>
            <p:ph type="sldImg"/>
          </p:nvPr>
        </p:nvSpPr>
        <p:spPr>
          <a:ln/>
        </p:spPr>
      </p:sp>
      <p:sp>
        <p:nvSpPr>
          <p:cNvPr id="32772" name="Rectangle 3"/>
          <p:cNvSpPr>
            <a:spLocks noGrp="1" noChangeArrowheads="1"/>
          </p:cNvSpPr>
          <p:nvPr>
            <p:ph type="body" idx="1"/>
          </p:nvPr>
        </p:nvSpPr>
        <p:spPr>
          <a:noFill/>
        </p:spPr>
        <p:txBody>
          <a:bodyPr/>
          <a:lstStyle/>
          <a:p>
            <a:endParaRPr lang="sr-Latn-CS" altLang="sr-Latn-R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06D170E5-CE41-4479-B5C0-73D158396B83}" type="slidenum">
              <a:rPr kumimoji="0" lang="en-US" altLang="sr-Latn-RS"/>
              <a:pPr>
                <a:spcBef>
                  <a:spcPct val="0"/>
                </a:spcBef>
              </a:pPr>
              <a:t>12</a:t>
            </a:fld>
            <a:endParaRPr kumimoji="0" lang="en-US" altLang="sr-Latn-RS"/>
          </a:p>
        </p:txBody>
      </p:sp>
      <p:sp>
        <p:nvSpPr>
          <p:cNvPr id="33795" name="Rectangle 2"/>
          <p:cNvSpPr>
            <a:spLocks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r>
              <a:rPr lang="sr-Latn-CS" altLang="sr-Latn-RS" smtClean="0"/>
              <a:t>Statički planovi služe za sagledavanje ukupnih potreba za resursima, bez obzira u kom vremenskom roku su ti resursi potrebni.</a:t>
            </a:r>
          </a:p>
          <a:p>
            <a:endParaRPr lang="sr-Latn-CS" altLang="sr-Latn-RS" smtClean="0"/>
          </a:p>
          <a:p>
            <a:endParaRPr lang="sr-Latn-CS" altLang="sr-Latn-R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0FD151F3-7CDC-4DDF-9288-2259AEAE1E4E}" type="slidenum">
              <a:rPr kumimoji="0" lang="en-US" altLang="sr-Latn-RS"/>
              <a:pPr>
                <a:spcBef>
                  <a:spcPct val="0"/>
                </a:spcBef>
              </a:pPr>
              <a:t>13</a:t>
            </a:fld>
            <a:endParaRPr kumimoji="0" lang="en-US" altLang="sr-Latn-RS"/>
          </a:p>
        </p:txBody>
      </p:sp>
      <p:sp>
        <p:nvSpPr>
          <p:cNvPr id="34819" name="Rectangle 2"/>
          <p:cNvSpPr>
            <a:spLocks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r>
              <a:rPr lang="sr-Latn-CS" altLang="sr-Latn-RS" smtClean="0"/>
              <a:t>Različite metode planiranja imaju najčešće različite načine realizacije pomenutih koraka, što se posebno odnosi na utvrđivanje redosleda izvršenja radova. Kod klasičnih metoda planiranja, izuzev kod mrežnog planiranja nijesu razvijeni posebni algoritmi utvrđivanja međuzavisnosti aktivnosti. Očigledno je da postoji tehnološka zavisnost između obavljanja pojedinih aktivnosti, Da bi se ova tehnološka zavisnost dobro uočila i na odgovarajući način preslikala u dinamičke planove, onaj ko izrađuje planove mora dobro da poznaje tehnologiju građenja, bez obzira o kojoj se metodi planiranja radilo. Problem može da nastane u trenutku kada se radovi ne odvijaju po planu, pa se predviđa neka revizija ili korekcija plana. Samo kod mrežnog planiranja moguće je na jednostavan način zadržati usvojene zavisnosti aktivnosti i u tim slučajevima,</a:t>
            </a:r>
            <a:endParaRPr lang="en-GB" altLang="sr-Latn-R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346CF4EF-ADD1-4927-893F-ABAB2747245F}" type="slidenum">
              <a:rPr kumimoji="0" lang="en-US" altLang="sr-Latn-RS"/>
              <a:pPr>
                <a:spcBef>
                  <a:spcPct val="0"/>
                </a:spcBef>
              </a:pPr>
              <a:t>14</a:t>
            </a:fld>
            <a:endParaRPr kumimoji="0" lang="en-US" altLang="sr-Latn-RS"/>
          </a:p>
        </p:txBody>
      </p:sp>
      <p:sp>
        <p:nvSpPr>
          <p:cNvPr id="35843" name="Rectangle 2"/>
          <p:cNvSpPr>
            <a:spLocks noChangeArrowheads="1" noTextEdit="1"/>
          </p:cNvSpPr>
          <p:nvPr>
            <p:ph type="sldImg"/>
          </p:nvPr>
        </p:nvSpPr>
        <p:spPr>
          <a:ln/>
        </p:spPr>
      </p:sp>
      <p:sp>
        <p:nvSpPr>
          <p:cNvPr id="35844" name="Rectangle 3"/>
          <p:cNvSpPr>
            <a:spLocks noGrp="1" noChangeArrowheads="1"/>
          </p:cNvSpPr>
          <p:nvPr>
            <p:ph type="body" idx="1"/>
          </p:nvPr>
        </p:nvSpPr>
        <p:spPr>
          <a:noFill/>
        </p:spPr>
        <p:txBody>
          <a:bodyPr/>
          <a:lstStyle/>
          <a:p>
            <a:r>
              <a:rPr lang="en-US" altLang="sr-Latn-RS" smtClean="0">
                <a:latin typeface="Optima" pitchFamily="34" charset="0"/>
                <a:cs typeface="Times New Roman" panose="02020603050405020304" pitchFamily="18" charset="0"/>
              </a:rPr>
              <a:t>Stati~ki plan materijala radi se na osnovu zavr{enih postavki analiza cijena i prora~unatih koli~ina radova.</a:t>
            </a:r>
            <a:endParaRPr lang="en-US" altLang="sr-Latn-RS" smtClean="0">
              <a:cs typeface="Times New Roman" panose="02020603050405020304" pitchFamily="18" charset="0"/>
            </a:endParaRPr>
          </a:p>
          <a:p>
            <a:r>
              <a:rPr lang="en-US" altLang="sr-Latn-RS" smtClean="0">
                <a:latin typeface="Optima" pitchFamily="34" charset="0"/>
                <a:cs typeface="Times New Roman" panose="02020603050405020304" pitchFamily="18" charset="0"/>
              </a:rPr>
              <a:t> </a:t>
            </a:r>
            <a:endParaRPr lang="en-US" altLang="sr-Latn-RS" smtClean="0">
              <a:cs typeface="Times New Roman" panose="02020603050405020304" pitchFamily="18" charset="0"/>
            </a:endParaRPr>
          </a:p>
          <a:p>
            <a:r>
              <a:rPr lang="sr-Latn-CS" altLang="sr-Latn-RS" smtClean="0"/>
              <a:t>R</a:t>
            </a:r>
            <a:r>
              <a:rPr lang="en-US" altLang="sr-Latn-RS" smtClean="0">
                <a:latin typeface="Optima" pitchFamily="34" charset="0"/>
                <a:cs typeface="Times New Roman" panose="02020603050405020304" pitchFamily="18" charset="0"/>
              </a:rPr>
              <a:t>adi se u tabeli, </a:t>
            </a:r>
            <a:r>
              <a:rPr lang="sr-Latn-CS" altLang="sr-Latn-RS" smtClean="0"/>
              <a:t>tako da se z</a:t>
            </a:r>
            <a:r>
              <a:rPr lang="en-US" altLang="sr-Latn-RS" smtClean="0">
                <a:latin typeface="Optima" pitchFamily="34" charset="0"/>
                <a:cs typeface="Times New Roman" panose="02020603050405020304" pitchFamily="18" charset="0"/>
              </a:rPr>
              <a:t>a svaki materijal upisuje podatak o njegovom utro{ku za jedinicu mjere odre|enog rada koji se ~ita iz odgovaraju}e analize cijena. Ukupna koli~ina potrebnog materijala za predvi|enu koli~inu odre|enog rada dobija se mno`enjem prethodno navedenog podatka (utro{ak po jedinici mjere) sa ukupnom koli~inom rada.</a:t>
            </a:r>
            <a:endParaRPr lang="en-US" altLang="sr-Latn-RS" smtClean="0">
              <a:cs typeface="Times New Roman" panose="02020603050405020304" pitchFamily="18" charset="0"/>
            </a:endParaRPr>
          </a:p>
          <a:p>
            <a:r>
              <a:rPr lang="en-US" altLang="sr-Latn-RS" smtClean="0">
                <a:latin typeface="Optima" pitchFamily="34" charset="0"/>
                <a:cs typeface="Times New Roman" panose="02020603050405020304" pitchFamily="18" charset="0"/>
              </a:rPr>
              <a:t> </a:t>
            </a:r>
            <a:endParaRPr lang="en-US" altLang="sr-Latn-RS" smtClean="0">
              <a:cs typeface="Times New Roman" panose="02020603050405020304" pitchFamily="18" charset="0"/>
            </a:endParaRPr>
          </a:p>
          <a:p>
            <a:r>
              <a:rPr lang="en-US" altLang="sr-Latn-RS" smtClean="0">
                <a:latin typeface="Optima" pitchFamily="34" charset="0"/>
                <a:cs typeface="Times New Roman" panose="02020603050405020304" pitchFamily="18" charset="0"/>
              </a:rPr>
              <a:t>Na kraju se sra~unava ukupna potreba za pojedinim materijalima za sve vrste radova.</a:t>
            </a:r>
            <a:endParaRPr lang="en-US" altLang="sr-Latn-RS" smtClean="0">
              <a:cs typeface="Times New Roman" panose="02020603050405020304" pitchFamily="18" charset="0"/>
            </a:endParaRPr>
          </a:p>
          <a:p>
            <a:endParaRPr lang="en-GB" altLang="sr-Latn-R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9C433F4A-AF1A-4471-8323-A9620428BE59}" type="slidenum">
              <a:rPr kumimoji="0" lang="en-US" altLang="sr-Latn-RS"/>
              <a:pPr>
                <a:spcBef>
                  <a:spcPct val="0"/>
                </a:spcBef>
              </a:pPr>
              <a:t>15</a:t>
            </a:fld>
            <a:endParaRPr kumimoji="0" lang="en-US" altLang="sr-Latn-RS"/>
          </a:p>
        </p:txBody>
      </p:sp>
      <p:sp>
        <p:nvSpPr>
          <p:cNvPr id="36867" name="Rectangle 2"/>
          <p:cNvSpPr>
            <a:spLocks noChangeArrowheads="1" noTextEdit="1"/>
          </p:cNvSpPr>
          <p:nvPr>
            <p:ph type="sldImg"/>
          </p:nvPr>
        </p:nvSpPr>
        <p:spPr>
          <a:ln/>
        </p:spPr>
      </p:sp>
      <p:sp>
        <p:nvSpPr>
          <p:cNvPr id="36868" name="Rectangle 3"/>
          <p:cNvSpPr>
            <a:spLocks noGrp="1" noChangeArrowheads="1"/>
          </p:cNvSpPr>
          <p:nvPr>
            <p:ph type="body" idx="1"/>
          </p:nvPr>
        </p:nvSpPr>
        <p:spPr>
          <a:noFill/>
        </p:spPr>
        <p:txBody>
          <a:bodyPr/>
          <a:lstStyle/>
          <a:p>
            <a:r>
              <a:rPr lang="sr-Latn-CS" altLang="sr-Latn-RS" smtClean="0"/>
              <a:t>Na sličan način rade se i statički planovi mehanizacije, finansijskih sredstava i sl.</a:t>
            </a:r>
          </a:p>
          <a:p>
            <a:endParaRPr lang="sr-Latn-CS" altLang="sr-Latn-RS" smtClean="0"/>
          </a:p>
          <a:p>
            <a:r>
              <a:rPr lang="en-US" altLang="sr-Latn-RS" smtClean="0">
                <a:latin typeface="Optima" pitchFamily="34" charset="0"/>
                <a:cs typeface="Times New Roman" panose="02020603050405020304" pitchFamily="18" charset="0"/>
              </a:rPr>
              <a:t>Stati~ki plan radne snage je bilans potrebnih radnih sati rada radnika (po zanimanjima, a mo`e biti i po kvalifikacijama) za zavr{etak planiranih radova.</a:t>
            </a:r>
            <a:endParaRPr lang="en-US" altLang="sr-Latn-RS" smtClean="0">
              <a:cs typeface="Times New Roman" panose="02020603050405020304" pitchFamily="18" charset="0"/>
            </a:endParaRPr>
          </a:p>
          <a:p>
            <a:r>
              <a:rPr lang="en-US" altLang="sr-Latn-RS" smtClean="0">
                <a:latin typeface="Optima" pitchFamily="34" charset="0"/>
                <a:cs typeface="Times New Roman" panose="02020603050405020304" pitchFamily="18" charset="0"/>
              </a:rPr>
              <a:t> </a:t>
            </a:r>
            <a:endParaRPr lang="en-US" altLang="sr-Latn-RS" smtClean="0">
              <a:cs typeface="Times New Roman" panose="02020603050405020304" pitchFamily="18" charset="0"/>
            </a:endParaRPr>
          </a:p>
          <a:p>
            <a:r>
              <a:rPr lang="en-US" altLang="sr-Latn-RS" smtClean="0">
                <a:latin typeface="Optima" pitchFamily="34" charset="0"/>
                <a:cs typeface="Times New Roman" panose="02020603050405020304" pitchFamily="18" charset="0"/>
              </a:rPr>
              <a:t>Stati~ki plan radne snage radi se na osnovu zavr{enih postavki analiza cijena i prora~unatih koli~ina radova.</a:t>
            </a:r>
            <a:endParaRPr lang="en-US" altLang="sr-Latn-RS" smtClean="0">
              <a:cs typeface="Times New Roman" panose="02020603050405020304" pitchFamily="18" charset="0"/>
            </a:endParaRPr>
          </a:p>
          <a:p>
            <a:r>
              <a:rPr lang="en-US" altLang="sr-Latn-RS" smtClean="0">
                <a:latin typeface="Optima" pitchFamily="34" charset="0"/>
                <a:cs typeface="Times New Roman" panose="02020603050405020304" pitchFamily="18" charset="0"/>
              </a:rPr>
              <a:t> </a:t>
            </a:r>
            <a:endParaRPr lang="en-US" altLang="sr-Latn-RS" smtClean="0">
              <a:cs typeface="Times New Roman" panose="02020603050405020304" pitchFamily="18" charset="0"/>
            </a:endParaRPr>
          </a:p>
          <a:p>
            <a:r>
              <a:rPr lang="sr-Latn-CS" altLang="sr-Latn-RS" smtClean="0"/>
              <a:t>R</a:t>
            </a:r>
            <a:r>
              <a:rPr lang="en-US" altLang="sr-Latn-RS" smtClean="0">
                <a:latin typeface="Optima" pitchFamily="34" charset="0"/>
                <a:cs typeface="Times New Roman" panose="02020603050405020304" pitchFamily="18" charset="0"/>
              </a:rPr>
              <a:t>adi se u tabeli, </a:t>
            </a:r>
            <a:r>
              <a:rPr lang="sr-Latn-CS" altLang="sr-Latn-RS" smtClean="0"/>
              <a:t>tako da se z</a:t>
            </a:r>
            <a:r>
              <a:rPr lang="en-US" altLang="sr-Latn-RS" smtClean="0">
                <a:latin typeface="Optima" pitchFamily="34" charset="0"/>
                <a:cs typeface="Times New Roman" panose="02020603050405020304" pitchFamily="18" charset="0"/>
              </a:rPr>
              <a:t>a svako zanimanje radnika upisuje podatak o potrebnom broju sati rada za jedinicu mjere odre|enog rada koji se ~ita iz odgovaraju}e analize cijena (odjeljak C</a:t>
            </a:r>
            <a:r>
              <a:rPr lang="sr-Latn-CS" altLang="sr-Latn-RS" smtClean="0"/>
              <a:t> u analizi cijena</a:t>
            </a:r>
            <a:r>
              <a:rPr lang="en-US" altLang="sr-Latn-RS" smtClean="0">
                <a:latin typeface="Optima" pitchFamily="34" charset="0"/>
                <a:cs typeface="Times New Roman" panose="02020603050405020304" pitchFamily="18" charset="0"/>
              </a:rPr>
              <a:t>). Ukupna koli~ina potrebnog broja radnih sati za predvi|enu koli~inu odre|enog rada dobija se mno`enjem prethodno navedenog podatka (utro{ak po jedinici mjere) sa ukupnom koli~inom rada.</a:t>
            </a:r>
            <a:endParaRPr lang="en-US" altLang="sr-Latn-RS" smtClean="0">
              <a:cs typeface="Times New Roman" panose="02020603050405020304" pitchFamily="18" charset="0"/>
            </a:endParaRPr>
          </a:p>
          <a:p>
            <a:r>
              <a:rPr lang="en-US" altLang="sr-Latn-RS" smtClean="0">
                <a:latin typeface="Optima" pitchFamily="34" charset="0"/>
                <a:cs typeface="Times New Roman" panose="02020603050405020304" pitchFamily="18" charset="0"/>
              </a:rPr>
              <a:t> </a:t>
            </a:r>
            <a:endParaRPr lang="en-US" altLang="sr-Latn-RS" smtClean="0">
              <a:cs typeface="Times New Roman" panose="02020603050405020304" pitchFamily="18" charset="0"/>
            </a:endParaRPr>
          </a:p>
          <a:p>
            <a:r>
              <a:rPr lang="en-US" altLang="sr-Latn-RS" smtClean="0">
                <a:latin typeface="Optima" pitchFamily="34" charset="0"/>
                <a:cs typeface="Times New Roman" panose="02020603050405020304" pitchFamily="18" charset="0"/>
              </a:rPr>
              <a:t>Na kraju se sra~unava ukupna potreba za radnim satima pojedinih zanimanja radnika za sve vrste radova.</a:t>
            </a:r>
            <a:endParaRPr lang="en-US" altLang="sr-Latn-RS" smtClean="0">
              <a:cs typeface="Times New Roman" panose="02020603050405020304" pitchFamily="18" charset="0"/>
            </a:endParaRPr>
          </a:p>
          <a:p>
            <a:r>
              <a:rPr lang="en-US" altLang="sr-Latn-RS" smtClean="0">
                <a:latin typeface="Optima" pitchFamily="34" charset="0"/>
                <a:cs typeface="Times New Roman" panose="02020603050405020304" pitchFamily="18" charset="0"/>
              </a:rPr>
              <a:t> </a:t>
            </a:r>
            <a:endParaRPr lang="en-US" altLang="sr-Latn-RS" smtClean="0">
              <a:cs typeface="Times New Roman" panose="02020603050405020304" pitchFamily="18" charset="0"/>
            </a:endParaRPr>
          </a:p>
          <a:p>
            <a:r>
              <a:rPr lang="en-US" altLang="sr-Latn-RS" smtClean="0">
                <a:latin typeface="Optima" pitchFamily="34" charset="0"/>
                <a:cs typeface="Times New Roman" panose="02020603050405020304" pitchFamily="18" charset="0"/>
              </a:rPr>
              <a:t>Korisno je napraviti:</a:t>
            </a:r>
            <a:endParaRPr lang="en-US" altLang="sr-Latn-RS" smtClean="0">
              <a:cs typeface="Times New Roman" panose="02020603050405020304" pitchFamily="18" charset="0"/>
            </a:endParaRPr>
          </a:p>
          <a:p>
            <a:r>
              <a:rPr lang="en-US" altLang="sr-Latn-RS" smtClean="0">
                <a:latin typeface="Symbol" panose="05050102010706020507" pitchFamily="18" charset="2"/>
                <a:cs typeface="Times New Roman" panose="02020603050405020304" pitchFamily="18" charset="0"/>
              </a:rPr>
              <a:t>·</a:t>
            </a:r>
            <a:r>
              <a:rPr lang="en-US" altLang="sr-Latn-RS" smtClean="0">
                <a:cs typeface="Times New Roman" panose="02020603050405020304" pitchFamily="18" charset="0"/>
              </a:rPr>
              <a:t>         </a:t>
            </a:r>
            <a:r>
              <a:rPr lang="en-US" altLang="sr-Latn-RS" smtClean="0">
                <a:latin typeface="Optima" pitchFamily="34" charset="0"/>
                <a:cs typeface="Times New Roman" panose="02020603050405020304" pitchFamily="18" charset="0"/>
              </a:rPr>
              <a:t>u poslednjoj koloni  tabele </a:t>
            </a:r>
            <a:r>
              <a:rPr lang="en-US" altLang="sr-Latn-RS" b="1" smtClean="0">
                <a:latin typeface="Optima" pitchFamily="34" charset="0"/>
                <a:cs typeface="Times New Roman" panose="02020603050405020304" pitchFamily="18" charset="0"/>
              </a:rPr>
              <a:t>sumu potrebnog broja radnih sati svih radnika (po jedinici mjere i ukupno)</a:t>
            </a:r>
            <a:r>
              <a:rPr lang="en-US" altLang="sr-Latn-RS" smtClean="0">
                <a:latin typeface="Optima" pitchFamily="34" charset="0"/>
                <a:cs typeface="Times New Roman" panose="02020603050405020304" pitchFamily="18" charset="0"/>
              </a:rPr>
              <a:t>, </a:t>
            </a:r>
            <a:endParaRPr lang="en-US" altLang="sr-Latn-RS" smtClean="0">
              <a:cs typeface="Times New Roman" panose="02020603050405020304" pitchFamily="18" charset="0"/>
            </a:endParaRPr>
          </a:p>
          <a:p>
            <a:r>
              <a:rPr lang="en-US" altLang="sr-Latn-RS" smtClean="0">
                <a:latin typeface="Symbol" panose="05050102010706020507" pitchFamily="18" charset="2"/>
                <a:cs typeface="Times New Roman" panose="02020603050405020304" pitchFamily="18" charset="0"/>
              </a:rPr>
              <a:t>·</a:t>
            </a:r>
            <a:r>
              <a:rPr lang="en-US" altLang="sr-Latn-RS" smtClean="0">
                <a:cs typeface="Times New Roman" panose="02020603050405020304" pitchFamily="18" charset="0"/>
              </a:rPr>
              <a:t>         </a:t>
            </a:r>
            <a:r>
              <a:rPr lang="en-US" altLang="sr-Latn-RS" smtClean="0">
                <a:latin typeface="Optima" pitchFamily="34" charset="0"/>
                <a:cs typeface="Times New Roman" panose="02020603050405020304" pitchFamily="18" charset="0"/>
              </a:rPr>
              <a:t>a tako|e je potrebno napraviti i sli~nu  kolonu </a:t>
            </a:r>
            <a:r>
              <a:rPr lang="en-US" altLang="sr-Latn-RS" b="1" smtClean="0">
                <a:latin typeface="Optima" pitchFamily="34" charset="0"/>
                <a:cs typeface="Times New Roman" panose="02020603050405020304" pitchFamily="18" charset="0"/>
              </a:rPr>
              <a:t>potrebnog broja radnih sati svih gra|evinskih radnika</a:t>
            </a:r>
            <a:r>
              <a:rPr lang="en-US" altLang="sr-Latn-RS" smtClean="0">
                <a:latin typeface="Optima" pitchFamily="34" charset="0"/>
                <a:cs typeface="Times New Roman" panose="02020603050405020304" pitchFamily="18" charset="0"/>
              </a:rPr>
              <a:t>.</a:t>
            </a:r>
            <a:endParaRPr lang="en-US" altLang="sr-Latn-RS" smtClean="0">
              <a:cs typeface="Times New Roman" panose="02020603050405020304" pitchFamily="18" charset="0"/>
            </a:endParaRPr>
          </a:p>
          <a:p>
            <a:endParaRPr lang="en-GB" altLang="sr-Latn-R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56F2B9B0-2677-4421-802F-7D9C3E0559BD}" type="slidenum">
              <a:rPr kumimoji="0" lang="en-US" altLang="sr-Latn-RS"/>
              <a:pPr>
                <a:spcBef>
                  <a:spcPct val="0"/>
                </a:spcBef>
              </a:pPr>
              <a:t>16</a:t>
            </a:fld>
            <a:endParaRPr kumimoji="0" lang="en-US" altLang="sr-Latn-RS"/>
          </a:p>
        </p:txBody>
      </p:sp>
      <p:sp>
        <p:nvSpPr>
          <p:cNvPr id="37891" name="Rectangle 2"/>
          <p:cNvSpPr>
            <a:spLocks noChangeArrowheads="1" noTextEdit="1"/>
          </p:cNvSpPr>
          <p:nvPr>
            <p:ph type="sldImg"/>
          </p:nvPr>
        </p:nvSpPr>
        <p:spPr>
          <a:ln/>
        </p:spPr>
      </p:sp>
      <p:sp>
        <p:nvSpPr>
          <p:cNvPr id="37892" name="Rectangle 3"/>
          <p:cNvSpPr>
            <a:spLocks noGrp="1" noChangeArrowheads="1"/>
          </p:cNvSpPr>
          <p:nvPr>
            <p:ph type="body" idx="1"/>
          </p:nvPr>
        </p:nvSpPr>
        <p:spPr>
          <a:noFill/>
        </p:spPr>
        <p:txBody>
          <a:bodyPr/>
          <a:lstStyle/>
          <a:p>
            <a:r>
              <a:rPr lang="sr-Latn-CS" altLang="sr-Latn-RS" smtClean="0"/>
              <a:t>Prekidi u radu zbog praznika, nedelja, elementarnih nepogoda i drugih lokalnih uslova ovdje se ne uzimaju u obzir već kod prevođenja terminskih jedinica vremena na kalendarske. </a:t>
            </a:r>
          </a:p>
          <a:p>
            <a:endParaRPr lang="sr-Latn-CS" altLang="sr-Latn-RS" smtClean="0"/>
          </a:p>
          <a:p>
            <a:r>
              <a:rPr lang="sr-Latn-CS" altLang="sr-Latn-RS" smtClean="0"/>
              <a:t>Efekti prebačaja normi i uigravanja radnika takođe treba da budu uzeti u obzir kod proračuna trajanja rada T, pa se može pretpostaviti da rezerva od 20% sublimira efekte neproduktivnog vremena i efekte povećanja produktivnosti.</a:t>
            </a:r>
          </a:p>
          <a:p>
            <a:endParaRPr lang="sr-Latn-CS" altLang="sr-Latn-RS" smtClean="0"/>
          </a:p>
          <a:p>
            <a:r>
              <a:rPr lang="sr-Latn-CS" altLang="sr-Latn-RS" smtClean="0"/>
              <a:t>Iz formule se vidi da postoji sprega između trajanja radova i izbora broja radnika i mašina, odnosno između trajanja radova i sastava radne brigade.</a:t>
            </a:r>
            <a:endParaRPr lang="en-US" altLang="sr-Latn-R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4B9EA9C4-5EDD-4EE7-AB30-7C03C4443620}" type="slidenum">
              <a:rPr kumimoji="0" lang="en-US" altLang="sr-Latn-RS"/>
              <a:pPr>
                <a:spcBef>
                  <a:spcPct val="0"/>
                </a:spcBef>
              </a:pPr>
              <a:t>17</a:t>
            </a:fld>
            <a:endParaRPr kumimoji="0" lang="en-US" altLang="sr-Latn-RS"/>
          </a:p>
        </p:txBody>
      </p:sp>
      <p:sp>
        <p:nvSpPr>
          <p:cNvPr id="38915" name="Rectangle 2"/>
          <p:cNvSpPr>
            <a:spLocks noChangeArrowheads="1" noTextEdit="1"/>
          </p:cNvSpPr>
          <p:nvPr>
            <p:ph type="sldImg"/>
          </p:nvPr>
        </p:nvSpPr>
        <p:spPr>
          <a:ln/>
        </p:spPr>
      </p:sp>
      <p:sp>
        <p:nvSpPr>
          <p:cNvPr id="38916" name="Rectangle 3"/>
          <p:cNvSpPr>
            <a:spLocks noGrp="1" noChangeArrowheads="1"/>
          </p:cNvSpPr>
          <p:nvPr>
            <p:ph type="body" idx="1"/>
          </p:nvPr>
        </p:nvSpPr>
        <p:spPr>
          <a:noFill/>
        </p:spPr>
        <p:txBody>
          <a:bodyPr/>
          <a:lstStyle/>
          <a:p>
            <a:r>
              <a:rPr lang="sr-Latn-CS" altLang="sr-Latn-RS" smtClean="0"/>
              <a:t>Određivanje broja radnika zavisi od izabrane tehnologije i mogućeg fronta rada.</a:t>
            </a:r>
            <a:endParaRPr lang="en-US" altLang="sr-Latn-R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1B8FA647-D4D0-4BDA-94BB-1272A44BCD5D}" type="slidenum">
              <a:rPr kumimoji="0" lang="en-US" altLang="sr-Latn-RS"/>
              <a:pPr>
                <a:spcBef>
                  <a:spcPct val="0"/>
                </a:spcBef>
              </a:pPr>
              <a:t>18</a:t>
            </a:fld>
            <a:endParaRPr kumimoji="0" lang="en-US" altLang="sr-Latn-RS"/>
          </a:p>
        </p:txBody>
      </p:sp>
      <p:sp>
        <p:nvSpPr>
          <p:cNvPr id="39939" name="Rectangle 2"/>
          <p:cNvSpPr>
            <a:spLocks noChangeArrowheads="1" noTextEdit="1"/>
          </p:cNvSpPr>
          <p:nvPr>
            <p:ph type="sldImg"/>
          </p:nvPr>
        </p:nvSpPr>
        <p:spPr>
          <a:ln/>
        </p:spPr>
      </p:sp>
      <p:sp>
        <p:nvSpPr>
          <p:cNvPr id="39940" name="Rectangle 3"/>
          <p:cNvSpPr>
            <a:spLocks noGrp="1" noChangeArrowheads="1"/>
          </p:cNvSpPr>
          <p:nvPr>
            <p:ph type="body" idx="1"/>
          </p:nvPr>
        </p:nvSpPr>
        <p:spPr>
          <a:noFill/>
        </p:spPr>
        <p:txBody>
          <a:bodyPr/>
          <a:lstStyle/>
          <a:p>
            <a:r>
              <a:rPr lang="sr-Latn-CS" altLang="sr-Latn-RS" smtClean="0"/>
              <a:t>Određivanje broja radnika zavisi od izabrane tehnologije i mogućeg fronta rada.</a:t>
            </a:r>
            <a:endParaRPr lang="en-US" altLang="sr-Latn-R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9EA8F375-0C52-4B57-8100-7EF759802FD6}" type="slidenum">
              <a:rPr kumimoji="0" lang="en-GB" altLang="sr-Latn-RS"/>
              <a:pPr>
                <a:spcBef>
                  <a:spcPct val="0"/>
                </a:spcBef>
              </a:pPr>
              <a:t>2</a:t>
            </a:fld>
            <a:endParaRPr kumimoji="0" lang="en-GB" altLang="sr-Latn-RS"/>
          </a:p>
        </p:txBody>
      </p:sp>
      <p:sp>
        <p:nvSpPr>
          <p:cNvPr id="23555" name="Rectangle 2"/>
          <p:cNvSpPr>
            <a:spLocks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marL="228600" indent="-228600"/>
            <a:r>
              <a:rPr lang="sr-Latn-CS" altLang="sr-Latn-RS" smtClean="0"/>
              <a:t>Primjer elementarne norme: spravljanje betona.</a:t>
            </a:r>
          </a:p>
          <a:p>
            <a:pPr marL="228600" indent="-228600"/>
            <a:endParaRPr lang="sr-Latn-CS" altLang="sr-Latn-RS" smtClean="0"/>
          </a:p>
          <a:p>
            <a:pPr marL="228600" indent="-228600"/>
            <a:r>
              <a:rPr lang="sr-Latn-CS" altLang="sr-Latn-RS" smtClean="0"/>
              <a:t>Primjer kompleksne norme: Spravljanje, transport, obrada betona</a:t>
            </a:r>
          </a:p>
          <a:p>
            <a:pPr marL="228600" indent="-228600"/>
            <a:r>
              <a:rPr lang="sr-Latn-CS" altLang="sr-Latn-RS" smtClean="0"/>
              <a:t>Primjer kompleksne norme: spravljanje, transport, obrada betona, izrada i montađa oplate, izrada i montaža armature</a:t>
            </a:r>
          </a:p>
          <a:p>
            <a:pPr marL="228600" indent="-228600"/>
            <a:endParaRPr lang="sr-Latn-CS" altLang="sr-Latn-RS" smtClean="0"/>
          </a:p>
          <a:p>
            <a:pPr marL="228600" indent="-228600"/>
            <a:r>
              <a:rPr lang="sr-Latn-CS" altLang="sr-Latn-RS" smtClean="0"/>
              <a:t>problemi u primjeni normativa</a:t>
            </a:r>
          </a:p>
          <a:p>
            <a:pPr marL="685800" lvl="1" indent="-228600">
              <a:buFontTx/>
              <a:buChar char="•"/>
            </a:pPr>
            <a:r>
              <a:rPr lang="sr-Latn-CS" altLang="sr-Latn-RS" smtClean="0"/>
              <a:t>brz razvoj tehnologije, upotreba novih materijala i postupaka, veća upotreba mehanizovanog rada  nije praćen adekvatnim promjenama u normama</a:t>
            </a:r>
          </a:p>
          <a:p>
            <a:pPr marL="685800" lvl="1" indent="-228600">
              <a:buFontTx/>
              <a:buChar char="•"/>
            </a:pPr>
            <a:r>
              <a:rPr lang="sr-Latn-CS" altLang="sr-Latn-RS" smtClean="0"/>
              <a:t>potreba za primjenom sopstvenih normi </a:t>
            </a:r>
          </a:p>
          <a:p>
            <a:pPr marL="228600" indent="-228600"/>
            <a:endParaRPr lang="sr-Latn-CS" altLang="sr-Latn-RS" smtClean="0"/>
          </a:p>
          <a:p>
            <a:pPr marL="228600" indent="-228600"/>
            <a:endParaRPr lang="sr-Latn-CS" altLang="sr-Latn-R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EFE7B9E1-0C22-4573-A89C-1D5511C9529B}" type="slidenum">
              <a:rPr kumimoji="0" lang="en-GB" altLang="sr-Latn-RS"/>
              <a:pPr>
                <a:spcBef>
                  <a:spcPct val="0"/>
                </a:spcBef>
              </a:pPr>
              <a:t>3</a:t>
            </a:fld>
            <a:endParaRPr kumimoji="0" lang="en-GB" altLang="sr-Latn-RS"/>
          </a:p>
        </p:txBody>
      </p:sp>
      <p:sp>
        <p:nvSpPr>
          <p:cNvPr id="24579" name="Rectangle 2"/>
          <p:cNvSpPr>
            <a:spLocks noChangeArrowheads="1" noTextEdit="1"/>
          </p:cNvSpPr>
          <p:nvPr>
            <p:ph type="sldImg"/>
          </p:nvPr>
        </p:nvSpPr>
        <p:spPr>
          <a:xfrm>
            <a:off x="1143000" y="152400"/>
            <a:ext cx="4572000" cy="3429000"/>
          </a:xfrm>
          <a:ln/>
        </p:spPr>
      </p:sp>
      <p:sp>
        <p:nvSpPr>
          <p:cNvPr id="24580" name="Rectangle 3"/>
          <p:cNvSpPr>
            <a:spLocks noGrp="1" noChangeArrowheads="1"/>
          </p:cNvSpPr>
          <p:nvPr>
            <p:ph type="body" idx="1"/>
          </p:nvPr>
        </p:nvSpPr>
        <p:spPr>
          <a:xfrm>
            <a:off x="228600" y="3657600"/>
            <a:ext cx="6629400" cy="4800600"/>
          </a:xfrm>
          <a:noFill/>
        </p:spPr>
        <p:txBody>
          <a:bodyPr/>
          <a:lstStyle/>
          <a:p>
            <a:pPr marL="228600" indent="-228600"/>
            <a:r>
              <a:rPr lang="sr-Latn-CS" altLang="sr-Latn-RS" sz="800" smtClean="0"/>
              <a:t>Elementi koji predstavljaju normiranje rada su dati u Prosječnim normama u građevinarstvu (aktuelno je 11. izdanje). U ovim Prosječnim normama dati su sljedeći elementi </a:t>
            </a:r>
          </a:p>
          <a:p>
            <a:pPr marL="228600" indent="-228600">
              <a:buFontTx/>
              <a:buChar char="•"/>
            </a:pPr>
            <a:r>
              <a:rPr lang="sr-Latn-CS" altLang="sr-Latn-RS" sz="800" smtClean="0"/>
              <a:t>GNV = građevinska norma vremena</a:t>
            </a:r>
          </a:p>
          <a:p>
            <a:pPr marL="228600" indent="-228600">
              <a:buFontTx/>
              <a:buChar char="•"/>
            </a:pPr>
            <a:r>
              <a:rPr lang="sr-Latn-CS" altLang="sr-Latn-RS" sz="800" smtClean="0"/>
              <a:t>građevinska norma utroška materijala</a:t>
            </a:r>
          </a:p>
          <a:p>
            <a:pPr marL="228600" indent="-228600">
              <a:buFontTx/>
              <a:buChar char="•"/>
            </a:pPr>
            <a:endParaRPr lang="sr-Latn-CS" altLang="sr-Latn-RS" sz="800" smtClean="0"/>
          </a:p>
          <a:p>
            <a:pPr marL="228600" indent="-228600"/>
            <a:r>
              <a:rPr lang="sr-Latn-CS" altLang="sr-Latn-RS" sz="800" smtClean="0"/>
              <a:t>Prosječni normativi su organizovani po vrstama radova u građevinarstvu i podijeljeni su u više knjiga: postoje knjige za visokogradnju (odnosno za radove karakteristične za visokogradnju), knjige za niskogradnju, knjige za instalaterske radove i sl.</a:t>
            </a:r>
          </a:p>
          <a:p>
            <a:pPr marL="228600" indent="-228600"/>
            <a:r>
              <a:rPr lang="sr-Latn-CS" altLang="sr-Latn-RS" sz="800" smtClean="0"/>
              <a:t>Svaka knjiga obuhvata veći dio sličnih radova (na primjer, knjiga za visokogradnju obuhvata: zemljane radove, betosnke radove, armiračke, tesarske, zidarske i sl...)</a:t>
            </a:r>
          </a:p>
          <a:p>
            <a:pPr marL="228600" indent="-228600"/>
            <a:endParaRPr lang="sr-Latn-CS" altLang="sr-Latn-RS" sz="800" smtClean="0"/>
          </a:p>
          <a:p>
            <a:pPr marL="228600" indent="-228600"/>
            <a:r>
              <a:rPr lang="sr-Latn-CS" altLang="sr-Latn-RS" sz="800" smtClean="0"/>
              <a:t>U okviru svake vrste rada obuhvaćen je veći broj radova (“pozicija”) iste vrste; na primjer u okviru armiračkih radova postoje sljedeće pozicije: </a:t>
            </a:r>
          </a:p>
          <a:p>
            <a:pPr marL="228600" indent="-228600">
              <a:buFontTx/>
              <a:buAutoNum type="arabicPeriod"/>
            </a:pPr>
            <a:r>
              <a:rPr lang="sr-Latn-CS" altLang="sr-Latn-RS" sz="800" smtClean="0"/>
              <a:t>mašinsko siječenje, savijanje i vezivanje glatke armature</a:t>
            </a:r>
          </a:p>
          <a:p>
            <a:pPr marL="228600" indent="-228600">
              <a:buFontTx/>
              <a:buAutoNum type="arabicPeriod"/>
            </a:pPr>
            <a:r>
              <a:rPr lang="sr-Latn-CS" altLang="sr-Latn-RS" sz="800" smtClean="0"/>
              <a:t>maišnsko siječenje savijanje i vezivanje rebraste armature </a:t>
            </a:r>
          </a:p>
          <a:p>
            <a:pPr marL="228600" indent="-228600">
              <a:buFontTx/>
              <a:buAutoNum type="arabicPeriod"/>
            </a:pPr>
            <a:endParaRPr lang="sr-Latn-CS" altLang="sr-Latn-RS" sz="800" smtClean="0"/>
          </a:p>
          <a:p>
            <a:pPr marL="228600" indent="-228600"/>
            <a:r>
              <a:rPr lang="sr-Latn-CS" altLang="sr-Latn-RS" sz="800" smtClean="0"/>
              <a:t>Za svaku od pozicija radova u Prosječnim normativima data je tabela (jedna lili više njih) i obavezno je navedeno sljedeće:</a:t>
            </a:r>
          </a:p>
          <a:p>
            <a:pPr marL="228600" indent="-228600">
              <a:buFontTx/>
              <a:buChar char="•"/>
            </a:pPr>
            <a:r>
              <a:rPr lang="sr-Latn-CS" altLang="sr-Latn-RS" sz="800" smtClean="0"/>
              <a:t>oznaka normativa GN xxx-xxx-xx</a:t>
            </a:r>
          </a:p>
          <a:p>
            <a:pPr marL="228600" indent="-228600">
              <a:buFontTx/>
              <a:buChar char="•"/>
            </a:pPr>
            <a:r>
              <a:rPr lang="sr-Latn-CS" altLang="sr-Latn-RS" sz="800" smtClean="0"/>
              <a:t>tačan opis pozicije koji obuhvata način vršenja rada (ručno ili mašinski), način ili mašine za obavljanje transporta,prenosa ili dizanja materijala (prenos skip dizalicom, kranom ručno...), neke bliže odrednice od važnosti za obavljanje rada (širina rova koji se kopa, dimenzije betonskog elementa koji se betonira...)</a:t>
            </a:r>
          </a:p>
          <a:p>
            <a:pPr marL="228600" indent="-228600">
              <a:buFontTx/>
              <a:buChar char="•"/>
            </a:pPr>
            <a:r>
              <a:rPr lang="sr-Latn-CS" altLang="sr-Latn-RS" sz="800" smtClean="0"/>
              <a:t>jedinica mjere u kojoj se izražava količina obvljenog posla</a:t>
            </a:r>
          </a:p>
          <a:p>
            <a:pPr marL="228600" indent="-228600">
              <a:buFontTx/>
              <a:buChar char="•"/>
            </a:pPr>
            <a:r>
              <a:rPr lang="sr-Latn-CS" altLang="sr-Latn-RS" sz="800" smtClean="0"/>
              <a:t>napomena u vezi načina obračuna</a:t>
            </a:r>
          </a:p>
          <a:p>
            <a:pPr marL="228600" indent="-228600"/>
            <a:r>
              <a:rPr lang="sr-Latn-CS" altLang="sr-Latn-RS" sz="800" smtClean="0"/>
              <a:t>U svakoj od pozicija radova mogu se uočiti još detaljniji opisi radova (“podpozicije”), koje zapravo imaju zajednički osnovni opis, ali se po nečemu međusobno razlikuju; na primjer: podpozicija - mašinsko siječenje, savijanje i vezivanje glatke armature prečnika &gt;=14 mm</a:t>
            </a:r>
          </a:p>
          <a:p>
            <a:pPr marL="228600" indent="-228600"/>
            <a:r>
              <a:rPr lang="sr-Latn-CS" altLang="sr-Latn-RS" sz="800" smtClean="0"/>
              <a:t>U svakoj tabeli (“normativu”) dati su sljedeći elementi:</a:t>
            </a:r>
          </a:p>
          <a:p>
            <a:pPr marL="228600" indent="-228600">
              <a:buFontTx/>
              <a:buChar char="•"/>
            </a:pPr>
            <a:r>
              <a:rPr lang="sr-Latn-CS" altLang="sr-Latn-RS" sz="800" smtClean="0"/>
              <a:t>spisak materijala koji se troši za obavljanje određenog rada</a:t>
            </a:r>
          </a:p>
          <a:p>
            <a:pPr marL="228600" indent="-228600">
              <a:buFontTx/>
              <a:buChar char="•"/>
            </a:pPr>
            <a:r>
              <a:rPr lang="sr-Latn-CS" altLang="sr-Latn-RS" sz="800" smtClean="0"/>
              <a:t>jedinica mjere potrošnje materijala (za cement je to kg, za betonski čelik takođe kg, za člunak m3 i sl.)</a:t>
            </a:r>
          </a:p>
          <a:p>
            <a:pPr marL="228600" indent="-228600">
              <a:buFontTx/>
              <a:buChar char="•"/>
            </a:pPr>
            <a:r>
              <a:rPr lang="sr-Latn-CS" altLang="sr-Latn-RS" sz="800" smtClean="0"/>
              <a:t>zanimanja (struka) radnika koje treba angažovati na realizaciji rada (zidar Z, betonirac B, armirač A, radnik R, montažer M isl.)</a:t>
            </a:r>
          </a:p>
          <a:p>
            <a:pPr marL="228600" indent="-228600">
              <a:buFontTx/>
              <a:buChar char="•"/>
            </a:pPr>
            <a:r>
              <a:rPr lang="sr-Latn-CS" altLang="sr-Latn-RS" sz="800" smtClean="0"/>
              <a:t>kvalifikacija radnika (označena rimskim brojem uz zanimanje), pri čemu je: I i II (nekvalifikovani radnici), III (priučeni radnici), IV(polukvalifikovani radnici), V i VI (kvalifikovani radnici), VII i VIII (visokokvalifikovani radnici), IX specijaliste.</a:t>
            </a:r>
          </a:p>
          <a:p>
            <a:pPr marL="228600" indent="-228600">
              <a:buFontTx/>
              <a:buChar char="•"/>
            </a:pPr>
            <a:r>
              <a:rPr lang="sr-Latn-CS" altLang="sr-Latn-RS" sz="800" smtClean="0"/>
              <a:t>mašina koja se koristi za obavljanje rada (ponekad se daje)</a:t>
            </a:r>
          </a:p>
          <a:p>
            <a:pPr marL="228600" indent="-228600"/>
            <a:r>
              <a:rPr lang="sr-Latn-CS" altLang="sr-Latn-RS" sz="800" smtClean="0"/>
              <a:t>Elementarni zapis u tabeli odnosi se na konretnu radnu operaciju unutar podpozicije, na primjer: mašinsko siječenje glatke armature prečnika &gt;=14 mm.</a:t>
            </a:r>
          </a:p>
          <a:p>
            <a:pPr marL="228600" indent="-228600"/>
            <a:r>
              <a:rPr lang="sr-Latn-CS" altLang="sr-Latn-RS" sz="800" smtClean="0"/>
              <a:t>Za radnu snagu u tabeli je definisana GNV = građevinska norma vremena= potrošnja radnih sati radnika (ili mašine) da bi se obavila jedna jedinica posla; na primjer 0,0042 h/kg armature.</a:t>
            </a:r>
          </a:p>
          <a:p>
            <a:pPr marL="228600" indent="-228600"/>
            <a:r>
              <a:rPr lang="sr-Latn-CS" altLang="sr-Latn-RS" sz="800" smtClean="0"/>
              <a:t>Za materijal je u tabeli definisana građevinska norma utroška materijala= potrebna količina materijala da bi se obavila jedna jedinica posla (na primjer: 1,04 kg betonskog čelika/kg armature), pri čemu je u ovu količinu uračunat i neophodan rastur materijala (normirani gubici) pri obavljanju posla u skladu sa odabranim tehnološkim procesom).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1284D6FF-30C7-4A0B-BC7C-0995048FCE4F}" type="slidenum">
              <a:rPr kumimoji="0" lang="en-GB" altLang="sr-Latn-RS"/>
              <a:pPr>
                <a:spcBef>
                  <a:spcPct val="0"/>
                </a:spcBef>
              </a:pPr>
              <a:t>4</a:t>
            </a:fld>
            <a:endParaRPr kumimoji="0" lang="en-GB" altLang="sr-Latn-RS"/>
          </a:p>
        </p:txBody>
      </p:sp>
      <p:sp>
        <p:nvSpPr>
          <p:cNvPr id="25603" name="Rectangle 2"/>
          <p:cNvSpPr>
            <a:spLocks noChangeArrowheads="1" noTextEdit="1"/>
          </p:cNvSpPr>
          <p:nvPr>
            <p:ph type="sldImg"/>
          </p:nvPr>
        </p:nvSpPr>
        <p:spPr>
          <a:xfrm>
            <a:off x="1143000" y="152400"/>
            <a:ext cx="4572000" cy="3429000"/>
          </a:xfrm>
          <a:ln/>
        </p:spPr>
      </p:sp>
      <p:sp>
        <p:nvSpPr>
          <p:cNvPr id="25604" name="Rectangle 3"/>
          <p:cNvSpPr>
            <a:spLocks noGrp="1" noChangeArrowheads="1"/>
          </p:cNvSpPr>
          <p:nvPr>
            <p:ph type="body" idx="1"/>
          </p:nvPr>
        </p:nvSpPr>
        <p:spPr>
          <a:xfrm>
            <a:off x="228600" y="3657600"/>
            <a:ext cx="6629400" cy="4800600"/>
          </a:xfrm>
          <a:noFill/>
        </p:spPr>
        <p:txBody>
          <a:bodyPr/>
          <a:lstStyle/>
          <a:p>
            <a:pPr marL="228600" indent="-228600"/>
            <a:endParaRPr lang="sr-Latn-CS" altLang="sr-Latn-RS" sz="8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C170E2F6-ECDB-4319-88CE-0D67DFA7D3A1}" type="slidenum">
              <a:rPr kumimoji="0" lang="en-GB" altLang="sr-Latn-RS"/>
              <a:pPr>
                <a:spcBef>
                  <a:spcPct val="0"/>
                </a:spcBef>
              </a:pPr>
              <a:t>5</a:t>
            </a:fld>
            <a:endParaRPr kumimoji="0" lang="en-GB" altLang="sr-Latn-RS"/>
          </a:p>
        </p:txBody>
      </p:sp>
      <p:sp>
        <p:nvSpPr>
          <p:cNvPr id="26627" name="Rectangle 2"/>
          <p:cNvSpPr>
            <a:spLocks noChangeArrowheads="1" noTextEdit="1"/>
          </p:cNvSpPr>
          <p:nvPr>
            <p:ph type="sldImg"/>
          </p:nvPr>
        </p:nvSpPr>
        <p:spPr>
          <a:xfrm>
            <a:off x="1143000" y="152400"/>
            <a:ext cx="4572000" cy="3429000"/>
          </a:xfrm>
          <a:ln/>
        </p:spPr>
      </p:sp>
      <p:sp>
        <p:nvSpPr>
          <p:cNvPr id="26628" name="Rectangle 3"/>
          <p:cNvSpPr>
            <a:spLocks noGrp="1" noChangeArrowheads="1"/>
          </p:cNvSpPr>
          <p:nvPr>
            <p:ph type="body" idx="1"/>
          </p:nvPr>
        </p:nvSpPr>
        <p:spPr>
          <a:xfrm>
            <a:off x="228600" y="3657600"/>
            <a:ext cx="6629400" cy="4800600"/>
          </a:xfrm>
          <a:noFill/>
        </p:spPr>
        <p:txBody>
          <a:bodyPr/>
          <a:lstStyle/>
          <a:p>
            <a:pPr marL="228600" indent="-228600"/>
            <a:endParaRPr lang="sr-Latn-CS" altLang="sr-Latn-RS" sz="8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0BCF5949-17A2-4BAA-B47E-BBC501A13E91}" type="slidenum">
              <a:rPr kumimoji="0" lang="en-GB" altLang="sr-Latn-RS"/>
              <a:pPr>
                <a:spcBef>
                  <a:spcPct val="0"/>
                </a:spcBef>
              </a:pPr>
              <a:t>6</a:t>
            </a:fld>
            <a:endParaRPr kumimoji="0" lang="en-GB" altLang="sr-Latn-RS"/>
          </a:p>
        </p:txBody>
      </p:sp>
      <p:sp>
        <p:nvSpPr>
          <p:cNvPr id="27651" name="Rectangle 2"/>
          <p:cNvSpPr>
            <a:spLocks noChangeArrowheads="1" noTextEdit="1"/>
          </p:cNvSpPr>
          <p:nvPr>
            <p:ph type="sldImg"/>
          </p:nvPr>
        </p:nvSpPr>
        <p:spPr>
          <a:xfrm>
            <a:off x="1143000" y="152400"/>
            <a:ext cx="4572000" cy="3429000"/>
          </a:xfrm>
          <a:ln/>
        </p:spPr>
      </p:sp>
      <p:sp>
        <p:nvSpPr>
          <p:cNvPr id="27652" name="Rectangle 3"/>
          <p:cNvSpPr>
            <a:spLocks noGrp="1" noChangeArrowheads="1"/>
          </p:cNvSpPr>
          <p:nvPr>
            <p:ph type="body" idx="1"/>
          </p:nvPr>
        </p:nvSpPr>
        <p:spPr>
          <a:xfrm>
            <a:off x="228600" y="3657600"/>
            <a:ext cx="6629400" cy="4800600"/>
          </a:xfrm>
          <a:noFill/>
        </p:spPr>
        <p:txBody>
          <a:bodyPr/>
          <a:lstStyle/>
          <a:p>
            <a:pPr marL="228600" indent="-228600"/>
            <a:endParaRPr lang="sr-Latn-CS" altLang="sr-Latn-RS" sz="8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B2113778-C6F5-476D-958D-13170534102D}" type="slidenum">
              <a:rPr kumimoji="0" lang="en-GB" altLang="sr-Latn-RS"/>
              <a:pPr>
                <a:spcBef>
                  <a:spcPct val="0"/>
                </a:spcBef>
              </a:pPr>
              <a:t>7</a:t>
            </a:fld>
            <a:endParaRPr kumimoji="0" lang="en-GB" altLang="sr-Latn-RS"/>
          </a:p>
        </p:txBody>
      </p:sp>
      <p:sp>
        <p:nvSpPr>
          <p:cNvPr id="28675" name="Rectangle 2"/>
          <p:cNvSpPr>
            <a:spLocks noChangeArrowheads="1" noTextEdit="1"/>
          </p:cNvSpPr>
          <p:nvPr>
            <p:ph type="sldImg"/>
          </p:nvPr>
        </p:nvSpPr>
        <p:spPr>
          <a:xfrm>
            <a:off x="1143000" y="152400"/>
            <a:ext cx="4572000" cy="3429000"/>
          </a:xfrm>
          <a:ln/>
        </p:spPr>
      </p:sp>
      <p:sp>
        <p:nvSpPr>
          <p:cNvPr id="28676" name="Rectangle 3"/>
          <p:cNvSpPr>
            <a:spLocks noGrp="1" noChangeArrowheads="1"/>
          </p:cNvSpPr>
          <p:nvPr>
            <p:ph type="body" idx="1"/>
          </p:nvPr>
        </p:nvSpPr>
        <p:spPr>
          <a:xfrm>
            <a:off x="228600" y="3657600"/>
            <a:ext cx="6629400" cy="4800600"/>
          </a:xfrm>
          <a:noFill/>
        </p:spPr>
        <p:txBody>
          <a:bodyPr/>
          <a:lstStyle/>
          <a:p>
            <a:pPr marL="228600" indent="-228600"/>
            <a:endParaRPr lang="sr-Latn-CS" altLang="sr-Latn-RS" sz="8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0D9F62BB-3683-47D8-8A3A-6CC4A95A44A7}" type="slidenum">
              <a:rPr kumimoji="0" lang="en-GB" altLang="sr-Latn-RS"/>
              <a:pPr>
                <a:spcBef>
                  <a:spcPct val="0"/>
                </a:spcBef>
              </a:pPr>
              <a:t>8</a:t>
            </a:fld>
            <a:endParaRPr kumimoji="0" lang="en-GB" altLang="sr-Latn-RS"/>
          </a:p>
        </p:txBody>
      </p:sp>
      <p:sp>
        <p:nvSpPr>
          <p:cNvPr id="29699" name="Rectangle 2"/>
          <p:cNvSpPr>
            <a:spLocks noChangeArrowheads="1" noTextEdit="1"/>
          </p:cNvSpPr>
          <p:nvPr>
            <p:ph type="sldImg"/>
          </p:nvPr>
        </p:nvSpPr>
        <p:spPr>
          <a:xfrm>
            <a:off x="1143000" y="152400"/>
            <a:ext cx="4572000" cy="3429000"/>
          </a:xfrm>
          <a:ln/>
        </p:spPr>
      </p:sp>
      <p:sp>
        <p:nvSpPr>
          <p:cNvPr id="29700" name="Rectangle 3"/>
          <p:cNvSpPr>
            <a:spLocks noGrp="1" noChangeArrowheads="1"/>
          </p:cNvSpPr>
          <p:nvPr>
            <p:ph type="body" idx="1"/>
          </p:nvPr>
        </p:nvSpPr>
        <p:spPr>
          <a:xfrm>
            <a:off x="228600" y="3657600"/>
            <a:ext cx="6629400" cy="4800600"/>
          </a:xfrm>
          <a:noFill/>
        </p:spPr>
        <p:txBody>
          <a:bodyPr/>
          <a:lstStyle/>
          <a:p>
            <a:pPr marL="228600" indent="-228600"/>
            <a:endParaRPr lang="sr-Latn-CS" altLang="sr-Latn-RS" sz="8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lvl1pPr eaLnBrk="0" hangingPunct="0">
              <a:spcBef>
                <a:spcPct val="30000"/>
              </a:spcBef>
              <a:defRPr kumimoji="1" sz="1200">
                <a:solidFill>
                  <a:schemeClr val="tx1"/>
                </a:solidFill>
                <a:latin typeface="Times New Roman" panose="02020603050405020304" pitchFamily="18" charset="0"/>
              </a:defRPr>
            </a:lvl1pPr>
            <a:lvl2pPr marL="742950" indent="-285750" eaLnBrk="0" hangingPunct="0">
              <a:spcBef>
                <a:spcPct val="30000"/>
              </a:spcBef>
              <a:defRPr kumimoji="1" sz="1200">
                <a:solidFill>
                  <a:schemeClr val="tx1"/>
                </a:solidFill>
                <a:latin typeface="Times New Roman" panose="02020603050405020304" pitchFamily="18" charset="0"/>
              </a:defRPr>
            </a:lvl2pPr>
            <a:lvl3pPr marL="1143000" indent="-228600" eaLnBrk="0" hangingPunct="0">
              <a:spcBef>
                <a:spcPct val="30000"/>
              </a:spcBef>
              <a:defRPr kumimoji="1" sz="1200">
                <a:solidFill>
                  <a:schemeClr val="tx1"/>
                </a:solidFill>
                <a:latin typeface="Times New Roman" panose="02020603050405020304" pitchFamily="18" charset="0"/>
              </a:defRPr>
            </a:lvl3pPr>
            <a:lvl4pPr marL="1600200" indent="-228600" eaLnBrk="0" hangingPunct="0">
              <a:spcBef>
                <a:spcPct val="30000"/>
              </a:spcBef>
              <a:defRPr kumimoji="1" sz="1200">
                <a:solidFill>
                  <a:schemeClr val="tx1"/>
                </a:solidFill>
                <a:latin typeface="Times New Roman" panose="02020603050405020304" pitchFamily="18" charset="0"/>
              </a:defRPr>
            </a:lvl4pPr>
            <a:lvl5pPr marL="2057400" indent="-228600" eaLnBrk="0" hangingPunct="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8B6490A4-349B-42A5-85B5-9C26740758C8}" type="slidenum">
              <a:rPr kumimoji="0" lang="en-GB" altLang="sr-Latn-RS"/>
              <a:pPr>
                <a:spcBef>
                  <a:spcPct val="0"/>
                </a:spcBef>
              </a:pPr>
              <a:t>9</a:t>
            </a:fld>
            <a:endParaRPr kumimoji="0" lang="en-GB" altLang="sr-Latn-RS"/>
          </a:p>
        </p:txBody>
      </p:sp>
      <p:sp>
        <p:nvSpPr>
          <p:cNvPr id="30723" name="Rectangle 2"/>
          <p:cNvSpPr>
            <a:spLocks noChangeArrowheads="1" noTextEdit="1"/>
          </p:cNvSpPr>
          <p:nvPr>
            <p:ph type="sldImg"/>
          </p:nvPr>
        </p:nvSpPr>
        <p:spPr>
          <a:xfrm>
            <a:off x="1143000" y="152400"/>
            <a:ext cx="4572000" cy="3429000"/>
          </a:xfrm>
          <a:ln/>
        </p:spPr>
      </p:sp>
      <p:sp>
        <p:nvSpPr>
          <p:cNvPr id="30724" name="Rectangle 3"/>
          <p:cNvSpPr>
            <a:spLocks noGrp="1" noChangeArrowheads="1"/>
          </p:cNvSpPr>
          <p:nvPr>
            <p:ph type="body" idx="1"/>
          </p:nvPr>
        </p:nvSpPr>
        <p:spPr>
          <a:xfrm>
            <a:off x="228600" y="3657600"/>
            <a:ext cx="6629400" cy="4800600"/>
          </a:xfrm>
          <a:noFill/>
        </p:spPr>
        <p:txBody>
          <a:bodyPr/>
          <a:lstStyle/>
          <a:p>
            <a:pPr marL="228600" indent="-228600"/>
            <a:endParaRPr lang="sr-Latn-CS" altLang="sr-Latn-RS" sz="80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fld id="{E7326016-CCA9-41D9-9021-EF966AF31E5D}" type="datetime1">
              <a:rPr lang="en-US"/>
              <a:pPr>
                <a:defRPr/>
              </a:pPr>
              <a:t>2/9/2020</a:t>
            </a:fld>
            <a:endParaRPr lang="en-US"/>
          </a:p>
        </p:txBody>
      </p:sp>
      <p:sp>
        <p:nvSpPr>
          <p:cNvPr id="5" name="Footer Placeholder 18"/>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US"/>
          </a:p>
        </p:txBody>
      </p:sp>
      <p:sp>
        <p:nvSpPr>
          <p:cNvPr id="6" name="Slide Number Placeholder 26"/>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pPr>
              <a:defRPr/>
            </a:pPr>
            <a:fld id="{8C08AA01-113B-40B9-8DE8-1D9D312A89B1}" type="slidenum">
              <a:rPr lang="en-US"/>
              <a:pPr>
                <a:defRPr/>
              </a:pPr>
              <a:t>‹#›</a:t>
            </a:fld>
            <a:endParaRPr lang="en-US"/>
          </a:p>
        </p:txBody>
      </p:sp>
    </p:spTree>
    <p:extLst>
      <p:ext uri="{BB962C8B-B14F-4D97-AF65-F5344CB8AC3E}">
        <p14:creationId xmlns:p14="http://schemas.microsoft.com/office/powerpoint/2010/main" val="3210174297"/>
      </p:ext>
    </p:extLst>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fld id="{B02616E0-6C12-4AE7-B5B9-A8466671386E}" type="datetime1">
              <a:rPr lang="en-US"/>
              <a:pPr>
                <a:defRPr/>
              </a:pPr>
              <a:t>2/9/2020</a:t>
            </a:fld>
            <a:endParaRPr lang="en-US"/>
          </a:p>
        </p:txBody>
      </p:sp>
      <p:sp>
        <p:nvSpPr>
          <p:cNvPr id="5"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US"/>
          </a:p>
        </p:txBody>
      </p:sp>
      <p:sp>
        <p:nvSpPr>
          <p:cNvPr id="6"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pPr>
              <a:defRPr/>
            </a:pPr>
            <a:fld id="{D8A56506-723D-4A45-8098-B3F0982AD22D}" type="slidenum">
              <a:rPr lang="en-US"/>
              <a:pPr>
                <a:defRPr/>
              </a:pPr>
              <a:t>‹#›</a:t>
            </a:fld>
            <a:endParaRPr lang="en-US"/>
          </a:p>
        </p:txBody>
      </p:sp>
    </p:spTree>
    <p:extLst>
      <p:ext uri="{BB962C8B-B14F-4D97-AF65-F5344CB8AC3E}">
        <p14:creationId xmlns:p14="http://schemas.microsoft.com/office/powerpoint/2010/main" val="3243231366"/>
      </p:ext>
    </p:extLst>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fld id="{F4518369-7705-44D5-8ECB-A2FDA15A3AD6}" type="datetime1">
              <a:rPr lang="en-US"/>
              <a:pPr>
                <a:defRPr/>
              </a:pPr>
              <a:t>2/9/2020</a:t>
            </a:fld>
            <a:endParaRPr lang="en-US"/>
          </a:p>
        </p:txBody>
      </p:sp>
      <p:sp>
        <p:nvSpPr>
          <p:cNvPr id="5"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US"/>
          </a:p>
        </p:txBody>
      </p:sp>
      <p:sp>
        <p:nvSpPr>
          <p:cNvPr id="6"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pPr>
              <a:defRPr/>
            </a:pPr>
            <a:fld id="{BA2CD8C2-5C30-42E4-9CA6-9BF598D1C867}" type="slidenum">
              <a:rPr lang="en-US"/>
              <a:pPr>
                <a:defRPr/>
              </a:pPr>
              <a:t>‹#›</a:t>
            </a:fld>
            <a:endParaRPr lang="en-US"/>
          </a:p>
        </p:txBody>
      </p:sp>
    </p:spTree>
    <p:extLst>
      <p:ext uri="{BB962C8B-B14F-4D97-AF65-F5344CB8AC3E}">
        <p14:creationId xmlns:p14="http://schemas.microsoft.com/office/powerpoint/2010/main" val="1488226072"/>
      </p:ext>
    </p:extLst>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71575"/>
          </a:xfrm>
        </p:spPr>
        <p:txBody>
          <a:bodyPr/>
          <a:lstStyle/>
          <a:p>
            <a:r>
              <a:rPr lang="en-US" smtClean="0"/>
              <a:t>Click to edit Master title style</a:t>
            </a:r>
            <a:endParaRPr lang="sr-Latn-ME"/>
          </a:p>
        </p:txBody>
      </p:sp>
      <p:sp>
        <p:nvSpPr>
          <p:cNvPr id="3" name="Table Placeholder 2"/>
          <p:cNvSpPr>
            <a:spLocks noGrp="1"/>
          </p:cNvSpPr>
          <p:nvPr>
            <p:ph type="tbl" idx="1"/>
          </p:nvPr>
        </p:nvSpPr>
        <p:spPr>
          <a:xfrm>
            <a:off x="457200" y="1700213"/>
            <a:ext cx="8229600" cy="4608512"/>
          </a:xfrm>
        </p:spPr>
        <p:txBody>
          <a:bodyPr/>
          <a:lstStyle/>
          <a:p>
            <a:pPr lvl="0"/>
            <a:endParaRPr lang="sr-Latn-ME" noProof="0"/>
          </a:p>
        </p:txBody>
      </p:sp>
      <p:sp>
        <p:nvSpPr>
          <p:cNvPr id="4" name="Footer Placeholder 3"/>
          <p:cNvSpPr>
            <a:spLocks noGrp="1"/>
          </p:cNvSpPr>
          <p:nvPr>
            <p:ph type="ftr" sz="quarter" idx="10"/>
          </p:nvPr>
        </p:nvSpPr>
        <p:spPr>
          <a:xfrm>
            <a:off x="3124200" y="6248400"/>
            <a:ext cx="2895600" cy="457200"/>
          </a:xfrm>
          <a:prstGeom prst="rect">
            <a:avLst/>
          </a:prstGeom>
        </p:spPr>
        <p:txBody>
          <a:bodyPr/>
          <a:lstStyle>
            <a:lvl1pPr eaLnBrk="1" hangingPunct="1">
              <a:defRPr>
                <a:latin typeface="Arial" charset="0"/>
              </a:defRPr>
            </a:lvl1pPr>
          </a:lstStyle>
          <a:p>
            <a:pPr>
              <a:defRPr/>
            </a:pPr>
            <a:endParaRPr lang="en-US" altLang="sr-Latn-RS"/>
          </a:p>
        </p:txBody>
      </p:sp>
      <p:sp>
        <p:nvSpPr>
          <p:cNvPr id="5" name="Slide Number Placeholder 4"/>
          <p:cNvSpPr>
            <a:spLocks noGrp="1"/>
          </p:cNvSpPr>
          <p:nvPr>
            <p:ph type="sldNum" sz="quarter" idx="11"/>
          </p:nvPr>
        </p:nvSpPr>
        <p:spPr>
          <a:xfrm>
            <a:off x="6553200" y="6248400"/>
            <a:ext cx="2133600" cy="457200"/>
          </a:xfrm>
          <a:prstGeom prst="rect">
            <a:avLst/>
          </a:prstGeom>
        </p:spPr>
        <p:txBody>
          <a:bodyPr/>
          <a:lstStyle>
            <a:lvl1pPr eaLnBrk="1" hangingPunct="1">
              <a:defRPr>
                <a:latin typeface="Arial" charset="0"/>
              </a:defRPr>
            </a:lvl1pPr>
          </a:lstStyle>
          <a:p>
            <a:pPr>
              <a:defRPr/>
            </a:pPr>
            <a:fld id="{C31C8170-8770-4F9C-AF3F-35F234DF9CFF}" type="slidenum">
              <a:rPr lang="en-US" altLang="sr-Latn-RS"/>
              <a:pPr>
                <a:defRPr/>
              </a:pPr>
              <a:t>‹#›</a:t>
            </a:fld>
            <a:endParaRPr lang="en-US" altLang="sr-Latn-RS"/>
          </a:p>
        </p:txBody>
      </p:sp>
      <p:sp>
        <p:nvSpPr>
          <p:cNvPr id="6" name="Date Placeholder 5"/>
          <p:cNvSpPr>
            <a:spLocks noGrp="1"/>
          </p:cNvSpPr>
          <p:nvPr>
            <p:ph type="dt" sz="half" idx="12"/>
          </p:nvPr>
        </p:nvSpPr>
        <p:spPr>
          <a:xfrm>
            <a:off x="457200" y="6245225"/>
            <a:ext cx="2133600" cy="476250"/>
          </a:xfrm>
          <a:prstGeom prst="rect">
            <a:avLst/>
          </a:prstGeom>
        </p:spPr>
        <p:txBody>
          <a:bodyPr/>
          <a:lstStyle>
            <a:lvl1pPr eaLnBrk="1" hangingPunct="1">
              <a:defRPr>
                <a:latin typeface="Arial" charset="0"/>
              </a:defRPr>
            </a:lvl1pPr>
          </a:lstStyle>
          <a:p>
            <a:pPr>
              <a:defRPr/>
            </a:pPr>
            <a:fld id="{66F1CC98-9EB0-48D9-947B-0A6B0121C3FA}" type="datetimeFigureOut">
              <a:rPr lang="sr-Latn-CS" altLang="sr-Latn-RS"/>
              <a:pPr>
                <a:defRPr/>
              </a:pPr>
              <a:t>9.2.2020.</a:t>
            </a:fld>
            <a:endParaRPr lang="en-US" altLang="sr-Latn-RS"/>
          </a:p>
        </p:txBody>
      </p:sp>
    </p:spTree>
    <p:extLst>
      <p:ext uri="{BB962C8B-B14F-4D97-AF65-F5344CB8AC3E}">
        <p14:creationId xmlns:p14="http://schemas.microsoft.com/office/powerpoint/2010/main" val="4053782260"/>
      </p:ext>
    </p:extLst>
  </p:cSld>
  <p:clrMapOvr>
    <a:masterClrMapping/>
  </p:clrMapOvr>
  <p:transition spd="med">
    <p:cover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238250"/>
          </a:xfrm>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sz="1800"/>
            </a:lvl1pPr>
            <a:lvl2pPr>
              <a:defRPr sz="16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fld id="{44E044E9-6B0B-4D90-9947-418B0248C1BA}" type="datetime1">
              <a:rPr lang="en-US"/>
              <a:pPr>
                <a:defRPr/>
              </a:pPr>
              <a:t>2/9/2020</a:t>
            </a:fld>
            <a:endParaRPr lang="en-US"/>
          </a:p>
        </p:txBody>
      </p:sp>
      <p:sp>
        <p:nvSpPr>
          <p:cNvPr id="5"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US"/>
          </a:p>
        </p:txBody>
      </p:sp>
      <p:sp>
        <p:nvSpPr>
          <p:cNvPr id="6"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pPr>
              <a:defRPr/>
            </a:pPr>
            <a:fld id="{0E26FC95-C7DC-4FEC-B721-BC4F818ABBC6}" type="slidenum">
              <a:rPr lang="en-US"/>
              <a:pPr>
                <a:defRPr/>
              </a:pPr>
              <a:t>‹#›</a:t>
            </a:fld>
            <a:endParaRPr lang="en-US"/>
          </a:p>
        </p:txBody>
      </p:sp>
    </p:spTree>
    <p:extLst>
      <p:ext uri="{BB962C8B-B14F-4D97-AF65-F5344CB8AC3E}">
        <p14:creationId xmlns:p14="http://schemas.microsoft.com/office/powerpoint/2010/main" val="1668597917"/>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fld id="{706AE98C-D5AD-4903-9527-1072A2A202D0}" type="datetime1">
              <a:rPr lang="en-US"/>
              <a:pPr>
                <a:defRPr/>
              </a:pPr>
              <a:t>2/9/2020</a:t>
            </a:fld>
            <a:endParaRPr lang="en-US"/>
          </a:p>
        </p:txBody>
      </p:sp>
      <p:sp>
        <p:nvSpPr>
          <p:cNvPr id="5" name="Footer Placeholder 4"/>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US"/>
          </a:p>
        </p:txBody>
      </p:sp>
      <p:sp>
        <p:nvSpPr>
          <p:cNvPr id="6" name="Slide Number Placeholder 5"/>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pPr>
              <a:defRPr/>
            </a:pPr>
            <a:fld id="{C986F611-D0C1-4CAE-A6D2-620552733B8E}" type="slidenum">
              <a:rPr lang="en-US"/>
              <a:pPr>
                <a:defRPr/>
              </a:pPr>
              <a:t>‹#›</a:t>
            </a:fld>
            <a:endParaRPr lang="en-US"/>
          </a:p>
        </p:txBody>
      </p:sp>
    </p:spTree>
    <p:extLst>
      <p:ext uri="{BB962C8B-B14F-4D97-AF65-F5344CB8AC3E}">
        <p14:creationId xmlns:p14="http://schemas.microsoft.com/office/powerpoint/2010/main" val="1278454756"/>
      </p:ext>
    </p:extLst>
  </p:cSld>
  <p:clrMapOvr>
    <a:overrideClrMapping bg1="dk1" tx1="lt1" bg2="dk2" tx2="lt2" accent1="accent1" accent2="accent2" accent3="accent3" accent4="accent4" accent5="accent5" accent6="accent6" hlink="hlink" folHlink="folHlink"/>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fld id="{E016284F-79FD-4D9A-AD42-1304A06C4439}" type="datetime1">
              <a:rPr lang="en-US"/>
              <a:pPr>
                <a:defRPr/>
              </a:pPr>
              <a:t>2/9/2020</a:t>
            </a:fld>
            <a:endParaRPr lang="en-US"/>
          </a:p>
        </p:txBody>
      </p:sp>
      <p:sp>
        <p:nvSpPr>
          <p:cNvPr id="6"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US"/>
          </a:p>
        </p:txBody>
      </p:sp>
      <p:sp>
        <p:nvSpPr>
          <p:cNvPr id="7"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pPr>
              <a:defRPr/>
            </a:pPr>
            <a:fld id="{EF39A793-4798-4BA5-A219-AA2866D303A3}" type="slidenum">
              <a:rPr lang="en-US"/>
              <a:pPr>
                <a:defRPr/>
              </a:pPr>
              <a:t>‹#›</a:t>
            </a:fld>
            <a:endParaRPr lang="en-US"/>
          </a:p>
        </p:txBody>
      </p:sp>
    </p:spTree>
    <p:extLst>
      <p:ext uri="{BB962C8B-B14F-4D97-AF65-F5344CB8AC3E}">
        <p14:creationId xmlns:p14="http://schemas.microsoft.com/office/powerpoint/2010/main" val="4202248654"/>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fld id="{5D165F96-D649-44EE-BF58-3CCCB7901270}" type="datetime1">
              <a:rPr lang="en-US"/>
              <a:pPr>
                <a:defRPr/>
              </a:pPr>
              <a:t>2/9/2020</a:t>
            </a:fld>
            <a:endParaRPr lang="en-US"/>
          </a:p>
        </p:txBody>
      </p:sp>
      <p:sp>
        <p:nvSpPr>
          <p:cNvPr id="8"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US"/>
          </a:p>
        </p:txBody>
      </p:sp>
      <p:sp>
        <p:nvSpPr>
          <p:cNvPr id="9"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pPr>
              <a:defRPr/>
            </a:pPr>
            <a:fld id="{C6C0486A-A86C-4A63-8866-1CBA02983F56}" type="slidenum">
              <a:rPr lang="en-US"/>
              <a:pPr>
                <a:defRPr/>
              </a:pPr>
              <a:t>‹#›</a:t>
            </a:fld>
            <a:endParaRPr lang="en-US"/>
          </a:p>
        </p:txBody>
      </p:sp>
    </p:spTree>
    <p:extLst>
      <p:ext uri="{BB962C8B-B14F-4D97-AF65-F5344CB8AC3E}">
        <p14:creationId xmlns:p14="http://schemas.microsoft.com/office/powerpoint/2010/main" val="2574773535"/>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fld id="{FA746943-9D65-4B43-BE60-DEA05B6BE2E0}" type="datetime1">
              <a:rPr lang="en-US"/>
              <a:pPr>
                <a:defRPr/>
              </a:pPr>
              <a:t>2/9/2020</a:t>
            </a:fld>
            <a:endParaRPr lang="en-US"/>
          </a:p>
        </p:txBody>
      </p:sp>
      <p:sp>
        <p:nvSpPr>
          <p:cNvPr id="4"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US"/>
          </a:p>
        </p:txBody>
      </p:sp>
      <p:sp>
        <p:nvSpPr>
          <p:cNvPr id="5"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pPr>
              <a:defRPr/>
            </a:pPr>
            <a:fld id="{3538856B-0E54-4555-9DC7-1C721EE06804}" type="slidenum">
              <a:rPr lang="en-US"/>
              <a:pPr>
                <a:defRPr/>
              </a:pPr>
              <a:t>‹#›</a:t>
            </a:fld>
            <a:endParaRPr lang="en-US"/>
          </a:p>
        </p:txBody>
      </p:sp>
    </p:spTree>
    <p:extLst>
      <p:ext uri="{BB962C8B-B14F-4D97-AF65-F5344CB8AC3E}">
        <p14:creationId xmlns:p14="http://schemas.microsoft.com/office/powerpoint/2010/main" val="2507777084"/>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fld id="{C735E902-E265-41C3-B799-F9BFD594565F}" type="datetime1">
              <a:rPr lang="en-US"/>
              <a:pPr>
                <a:defRPr/>
              </a:pPr>
              <a:t>2/9/2020</a:t>
            </a:fld>
            <a:endParaRPr lang="en-US"/>
          </a:p>
        </p:txBody>
      </p:sp>
      <p:sp>
        <p:nvSpPr>
          <p:cNvPr id="3"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US"/>
          </a:p>
        </p:txBody>
      </p:sp>
      <p:sp>
        <p:nvSpPr>
          <p:cNvPr id="4"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pPr>
              <a:defRPr/>
            </a:pPr>
            <a:fld id="{56884123-0001-446B-A168-358E9C9BC414}" type="slidenum">
              <a:rPr lang="en-US"/>
              <a:pPr>
                <a:defRPr/>
              </a:pPr>
              <a:t>‹#›</a:t>
            </a:fld>
            <a:endParaRPr lang="en-US"/>
          </a:p>
        </p:txBody>
      </p:sp>
    </p:spTree>
    <p:extLst>
      <p:ext uri="{BB962C8B-B14F-4D97-AF65-F5344CB8AC3E}">
        <p14:creationId xmlns:p14="http://schemas.microsoft.com/office/powerpoint/2010/main" val="3915197295"/>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fld id="{DF02EBF1-3C9F-4723-886C-2AA9D2038B04}" type="datetime1">
              <a:rPr lang="en-US"/>
              <a:pPr>
                <a:defRPr/>
              </a:pPr>
              <a:t>2/9/2020</a:t>
            </a:fld>
            <a:endParaRPr lang="en-US"/>
          </a:p>
        </p:txBody>
      </p:sp>
      <p:sp>
        <p:nvSpPr>
          <p:cNvPr id="6" name="Footer Placeholder 21"/>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US"/>
          </a:p>
        </p:txBody>
      </p:sp>
      <p:sp>
        <p:nvSpPr>
          <p:cNvPr id="7" name="Slide Number Placeholder 17"/>
          <p:cNvSpPr>
            <a:spLocks noGrp="1"/>
          </p:cNvSpPr>
          <p:nvPr>
            <p:ph type="sldNum" sz="quarter" idx="12"/>
          </p:nvPr>
        </p:nvSpPr>
        <p:spPr>
          <a:xfrm>
            <a:off x="7924800" y="6356350"/>
            <a:ext cx="762000" cy="365125"/>
          </a:xfrm>
          <a:prstGeom prst="rect">
            <a:avLst/>
          </a:prstGeom>
        </p:spPr>
        <p:txBody>
          <a:bodyPr/>
          <a:lstStyle>
            <a:lvl1pPr eaLnBrk="1" hangingPunct="1">
              <a:defRPr>
                <a:latin typeface="Arial" charset="0"/>
              </a:defRPr>
            </a:lvl1pPr>
          </a:lstStyle>
          <a:p>
            <a:pPr>
              <a:defRPr/>
            </a:pPr>
            <a:fld id="{5DC5FEB1-83C2-4ED3-A736-18974A70C0B6}" type="slidenum">
              <a:rPr lang="en-US"/>
              <a:pPr>
                <a:defRPr/>
              </a:pPr>
              <a:t>‹#›</a:t>
            </a:fld>
            <a:endParaRPr lang="en-US"/>
          </a:p>
        </p:txBody>
      </p:sp>
    </p:spTree>
    <p:extLst>
      <p:ext uri="{BB962C8B-B14F-4D97-AF65-F5344CB8AC3E}">
        <p14:creationId xmlns:p14="http://schemas.microsoft.com/office/powerpoint/2010/main" val="2498313551"/>
      </p:ext>
    </p:extLst>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a:xfrm>
            <a:off x="457200" y="6356350"/>
            <a:ext cx="2133600" cy="365125"/>
          </a:xfrm>
          <a:prstGeom prst="rect">
            <a:avLst/>
          </a:prstGeom>
        </p:spPr>
        <p:txBody>
          <a:bodyPr/>
          <a:lstStyle>
            <a:lvl1pPr eaLnBrk="1" hangingPunct="1">
              <a:defRPr>
                <a:latin typeface="Arial" charset="0"/>
              </a:defRPr>
            </a:lvl1pPr>
          </a:lstStyle>
          <a:p>
            <a:pPr>
              <a:defRPr/>
            </a:pPr>
            <a:fld id="{2AAE32D5-EBC3-415C-8269-AD7D9E22C3E3}" type="datetime1">
              <a:rPr lang="en-US"/>
              <a:pPr>
                <a:defRPr/>
              </a:pPr>
              <a:t>2/9/2020</a:t>
            </a:fld>
            <a:endParaRPr lang="en-US"/>
          </a:p>
        </p:txBody>
      </p:sp>
      <p:sp>
        <p:nvSpPr>
          <p:cNvPr id="10" name="Footer Placeholder 5"/>
          <p:cNvSpPr>
            <a:spLocks noGrp="1"/>
          </p:cNvSpPr>
          <p:nvPr>
            <p:ph type="ftr" sz="quarter" idx="11"/>
          </p:nvPr>
        </p:nvSpPr>
        <p:spPr>
          <a:xfrm>
            <a:off x="2667000" y="6356350"/>
            <a:ext cx="3352800" cy="365125"/>
          </a:xfrm>
          <a:prstGeom prst="rect">
            <a:avLst/>
          </a:prstGeom>
        </p:spPr>
        <p:txBody>
          <a:bodyPr/>
          <a:lstStyle>
            <a:lvl1pPr eaLnBrk="1" hangingPunct="1">
              <a:defRPr>
                <a:latin typeface="Arial" charset="0"/>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a:prstGeom prst="rect">
            <a:avLst/>
          </a:prstGeom>
        </p:spPr>
        <p:txBody>
          <a:bodyPr/>
          <a:lstStyle>
            <a:lvl1pPr eaLnBrk="1" hangingPunct="1">
              <a:defRPr>
                <a:latin typeface="Arial" charset="0"/>
              </a:defRPr>
            </a:lvl1pPr>
          </a:lstStyle>
          <a:p>
            <a:pPr>
              <a:defRPr/>
            </a:pPr>
            <a:fld id="{94D86E6A-4749-4A36-B678-BD120106E837}" type="slidenum">
              <a:rPr lang="en-US"/>
              <a:pPr>
                <a:defRPr/>
              </a:pPr>
              <a:t>‹#›</a:t>
            </a:fld>
            <a:endParaRPr lang="en-US"/>
          </a:p>
        </p:txBody>
      </p:sp>
    </p:spTree>
    <p:extLst>
      <p:ext uri="{BB962C8B-B14F-4D97-AF65-F5344CB8AC3E}">
        <p14:creationId xmlns:p14="http://schemas.microsoft.com/office/powerpoint/2010/main" val="3025562140"/>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1028" name="Title Placeholder 8"/>
          <p:cNvSpPr>
            <a:spLocks noGrp="1"/>
          </p:cNvSpPr>
          <p:nvPr>
            <p:ph type="title"/>
          </p:nvPr>
        </p:nvSpPr>
        <p:spPr bwMode="auto">
          <a:xfrm>
            <a:off x="458788" y="498475"/>
            <a:ext cx="8229600"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t" anchorCtr="0" compatLnSpc="1">
            <a:prstTxWarp prst="textNoShape">
              <a:avLst/>
            </a:prstTxWarp>
          </a:bodyPr>
          <a:lstStyle/>
          <a:p>
            <a:pPr lvl="0"/>
            <a:r>
              <a:rPr lang="en-US" altLang="sr-Latn-RS" smtClean="0"/>
              <a:t>Click to edit Master title style</a:t>
            </a:r>
          </a:p>
        </p:txBody>
      </p:sp>
      <p:sp>
        <p:nvSpPr>
          <p:cNvPr id="1029" name="Text Placeholder 29"/>
          <p:cNvSpPr>
            <a:spLocks noGrp="1"/>
          </p:cNvSpPr>
          <p:nvPr>
            <p:ph type="body" idx="1"/>
          </p:nvPr>
        </p:nvSpPr>
        <p:spPr bwMode="auto">
          <a:xfrm>
            <a:off x="457200" y="1600200"/>
            <a:ext cx="82296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r-Latn-RS" smtClean="0"/>
              <a:t>Click to edit Master text styles</a:t>
            </a:r>
          </a:p>
          <a:p>
            <a:pPr lvl="1"/>
            <a:r>
              <a:rPr lang="en-US" altLang="sr-Latn-RS" smtClean="0"/>
              <a:t>Second level</a:t>
            </a:r>
          </a:p>
          <a:p>
            <a:pPr lvl="2"/>
            <a:r>
              <a:rPr lang="en-US" altLang="sr-Latn-RS" smtClean="0"/>
              <a:t>Third level</a:t>
            </a:r>
          </a:p>
          <a:p>
            <a:pPr lvl="3"/>
            <a:r>
              <a:rPr lang="en-US" altLang="sr-Latn-RS" smtClean="0"/>
              <a:t>Fourth level</a:t>
            </a:r>
          </a:p>
          <a:p>
            <a:pPr lvl="4"/>
            <a:r>
              <a:rPr lang="en-US" altLang="sr-Latn-RS" smtClean="0"/>
              <a:t>Fifth level</a:t>
            </a:r>
          </a:p>
        </p:txBody>
      </p:sp>
      <p:grpSp>
        <p:nvGrpSpPr>
          <p:cNvPr id="1030"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eaLnBrk="1" fontAlgn="auto" hangingPunct="1">
                <a:spcBef>
                  <a:spcPts val="0"/>
                </a:spcBef>
                <a:spcAft>
                  <a:spcPts val="0"/>
                </a:spcAft>
                <a:defRPr/>
              </a:pPr>
              <a:endParaRPr lang="en-US">
                <a:latin typeface="+mn-lt"/>
              </a:endParaRPr>
            </a:p>
          </p:txBody>
        </p:sp>
      </p:grpSp>
    </p:spTree>
    <p:extLst>
      <p:ext uri="{BB962C8B-B14F-4D97-AF65-F5344CB8AC3E}">
        <p14:creationId xmlns:p14="http://schemas.microsoft.com/office/powerpoint/2010/main" val="3852346412"/>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Lst>
  <p:transition>
    <p:wipe dir="r"/>
  </p:transition>
  <p:timing>
    <p:tnLst>
      <p:par>
        <p:cTn id="1" dur="indefinite" restart="never" nodeType="tmRoot"/>
      </p:par>
    </p:tnLst>
  </p:timing>
  <p:hf hdr="0" ftr="0" dt="0"/>
  <p:txStyles>
    <p:titleStyle>
      <a:lvl1pPr algn="l" rtl="0" eaLnBrk="0" fontAlgn="base" hangingPunct="0">
        <a:spcBef>
          <a:spcPct val="0"/>
        </a:spcBef>
        <a:spcAft>
          <a:spcPct val="0"/>
        </a:spcAft>
        <a:defRPr sz="3200" b="1" kern="1200">
          <a:solidFill>
            <a:schemeClr val="tx2"/>
          </a:solidFill>
          <a:latin typeface="Arial" panose="020B0604020202020204" pitchFamily="34" charset="0"/>
          <a:ea typeface="+mj-ea"/>
          <a:cs typeface="Arial" panose="020B0604020202020204" pitchFamily="34" charset="0"/>
        </a:defRPr>
      </a:lvl1pPr>
      <a:lvl2pPr algn="l" rtl="0" eaLnBrk="0" fontAlgn="base" hangingPunct="0">
        <a:spcBef>
          <a:spcPct val="0"/>
        </a:spcBef>
        <a:spcAft>
          <a:spcPct val="0"/>
        </a:spcAft>
        <a:defRPr sz="3200" b="1">
          <a:solidFill>
            <a:schemeClr val="tx2"/>
          </a:solidFill>
          <a:latin typeface="Arial" charset="0"/>
          <a:cs typeface="Arial" charset="0"/>
        </a:defRPr>
      </a:lvl2pPr>
      <a:lvl3pPr algn="l" rtl="0" eaLnBrk="0" fontAlgn="base" hangingPunct="0">
        <a:spcBef>
          <a:spcPct val="0"/>
        </a:spcBef>
        <a:spcAft>
          <a:spcPct val="0"/>
        </a:spcAft>
        <a:defRPr sz="3200" b="1">
          <a:solidFill>
            <a:schemeClr val="tx2"/>
          </a:solidFill>
          <a:latin typeface="Arial" charset="0"/>
          <a:cs typeface="Arial" charset="0"/>
        </a:defRPr>
      </a:lvl3pPr>
      <a:lvl4pPr algn="l" rtl="0" eaLnBrk="0" fontAlgn="base" hangingPunct="0">
        <a:spcBef>
          <a:spcPct val="0"/>
        </a:spcBef>
        <a:spcAft>
          <a:spcPct val="0"/>
        </a:spcAft>
        <a:defRPr sz="3200" b="1">
          <a:solidFill>
            <a:schemeClr val="tx2"/>
          </a:solidFill>
          <a:latin typeface="Arial" charset="0"/>
          <a:cs typeface="Arial" charset="0"/>
        </a:defRPr>
      </a:lvl4pPr>
      <a:lvl5pPr algn="l" rtl="0" eaLnBrk="0" fontAlgn="base" hangingPunct="0">
        <a:spcBef>
          <a:spcPct val="0"/>
        </a:spcBef>
        <a:spcAft>
          <a:spcPct val="0"/>
        </a:spcAft>
        <a:defRPr sz="3200" b="1">
          <a:solidFill>
            <a:schemeClr val="tx2"/>
          </a:solidFill>
          <a:latin typeface="Arial" charset="0"/>
          <a:cs typeface="Arial"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anose="05020102010507070707" pitchFamily="18" charset="2"/>
        <a:buChar char=""/>
        <a:defRPr sz="2000" kern="1200">
          <a:solidFill>
            <a:schemeClr val="tx1"/>
          </a:solidFill>
          <a:latin typeface="Arial" panose="020B0604020202020204" pitchFamily="34" charset="0"/>
          <a:ea typeface="+mn-ea"/>
          <a:cs typeface="Arial" panose="020B0604020202020204" pitchFamily="34" charset="0"/>
        </a:defRPr>
      </a:lvl1pPr>
      <a:lvl2pPr marL="639763" indent="-246063" algn="l" rtl="0" eaLnBrk="0" fontAlgn="base" hangingPunct="0">
        <a:spcBef>
          <a:spcPct val="20000"/>
        </a:spcBef>
        <a:spcAft>
          <a:spcPct val="0"/>
        </a:spcAft>
        <a:buClr>
          <a:schemeClr val="accent1"/>
        </a:buClr>
        <a:buSzPct val="85000"/>
        <a:buFont typeface="Wingdings 2" panose="05020102010507070707" pitchFamily="18" charset="2"/>
        <a:buChar char=""/>
        <a:defRPr kern="1200">
          <a:solidFill>
            <a:schemeClr val="tx1"/>
          </a:solidFill>
          <a:latin typeface="Arial" panose="020B0604020202020204" pitchFamily="34" charset="0"/>
          <a:ea typeface="+mn-ea"/>
          <a:cs typeface="Arial" panose="020B0604020202020204" pitchFamily="34" charset="0"/>
        </a:defRPr>
      </a:lvl2pPr>
      <a:lvl3pPr marL="914400" indent="-246063" algn="l" rtl="0" eaLnBrk="0" fontAlgn="base" hangingPunct="0">
        <a:spcBef>
          <a:spcPct val="20000"/>
        </a:spcBef>
        <a:spcAft>
          <a:spcPct val="0"/>
        </a:spcAft>
        <a:buClr>
          <a:schemeClr val="accent2"/>
        </a:buClr>
        <a:buSzPct val="70000"/>
        <a:buFont typeface="Wingdings 2" panose="05020102010507070707" pitchFamily="18" charset="2"/>
        <a:buChar char=""/>
        <a:defRPr kern="1200">
          <a:solidFill>
            <a:schemeClr val="tx1"/>
          </a:solidFill>
          <a:latin typeface="Arial" panose="020B0604020202020204" pitchFamily="34" charset="0"/>
          <a:ea typeface="+mn-ea"/>
          <a:cs typeface="Arial" panose="020B0604020202020204" pitchFamily="34" charset="0"/>
        </a:defRPr>
      </a:lvl3pPr>
      <a:lvl4pPr marL="1187450" indent="-209550" algn="l" rtl="0" eaLnBrk="0" fontAlgn="base" hangingPunct="0">
        <a:spcBef>
          <a:spcPct val="20000"/>
        </a:spcBef>
        <a:spcAft>
          <a:spcPct val="0"/>
        </a:spcAft>
        <a:buClr>
          <a:srgbClr val="0BD0D9"/>
        </a:buClr>
        <a:buSzPct val="65000"/>
        <a:buFont typeface="Wingdings 2" panose="05020102010507070707" pitchFamily="18" charset="2"/>
        <a:buChar char=""/>
        <a:defRPr sz="1600" kern="1200">
          <a:solidFill>
            <a:schemeClr val="tx1"/>
          </a:solidFill>
          <a:latin typeface="Arial" panose="020B0604020202020204" pitchFamily="34" charset="0"/>
          <a:ea typeface="+mn-ea"/>
          <a:cs typeface="Arial" panose="020B0604020202020204" pitchFamily="34" charset="0"/>
        </a:defRPr>
      </a:lvl4pPr>
      <a:lvl5pPr marL="1462088" indent="-209550" algn="l" rtl="0" eaLnBrk="0" fontAlgn="base" hangingPunct="0">
        <a:spcBef>
          <a:spcPct val="20000"/>
        </a:spcBef>
        <a:spcAft>
          <a:spcPct val="0"/>
        </a:spcAft>
        <a:buClr>
          <a:srgbClr val="10CF9B"/>
        </a:buClr>
        <a:buSzPct val="65000"/>
        <a:buFont typeface="Wingdings 2" panose="05020102010507070707" pitchFamily="18" charset="2"/>
        <a:buChar char=""/>
        <a:defRPr sz="1600" kern="1200">
          <a:solidFill>
            <a:schemeClr val="tx1"/>
          </a:solidFill>
          <a:latin typeface="Arial" panose="020B0604020202020204" pitchFamily="34" charset="0"/>
          <a:ea typeface="+mn-ea"/>
          <a:cs typeface="Arial" panose="020B0604020202020204" pitchFamily="34" charset="0"/>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3.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hemeOverride" Target="../theme/themeOverride12.xml"/><Relationship Id="rId5" Type="http://schemas.openxmlformats.org/officeDocument/2006/relationships/image" Target="../media/image8.pn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hemeOverride" Target="../theme/themeOverride13.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hemeOverride" Target="../theme/themeOverride14.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hemeOverride" Target="../theme/themeOverride15.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6.xml"/><Relationship Id="rId1" Type="http://schemas.openxmlformats.org/officeDocument/2006/relationships/themeOverride" Target="../theme/themeOverride16.xml"/><Relationship Id="rId5" Type="http://schemas.openxmlformats.org/officeDocument/2006/relationships/image" Target="../media/image9.png"/><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hemeOverride" Target="../theme/themeOverride17.xml"/><Relationship Id="rId5" Type="http://schemas.openxmlformats.org/officeDocument/2006/relationships/image" Target="../media/image10.png"/><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slideLayout" Target="../slideLayouts/slideLayout2.xml"/><Relationship Id="rId7" Type="http://schemas.openxmlformats.org/officeDocument/2006/relationships/image" Target="../media/image11.wmf"/><Relationship Id="rId2" Type="http://schemas.openxmlformats.org/officeDocument/2006/relationships/vmlDrawing" Target="../drawings/vmlDrawing1.vml"/><Relationship Id="rId1" Type="http://schemas.openxmlformats.org/officeDocument/2006/relationships/themeOverride" Target="../theme/themeOverride18.xml"/><Relationship Id="rId6" Type="http://schemas.openxmlformats.org/officeDocument/2006/relationships/oleObject" Target="../embeddings/oleObject1.bin"/><Relationship Id="rId5" Type="http://schemas.openxmlformats.org/officeDocument/2006/relationships/image" Target="../media/image2.jpeg"/><Relationship Id="rId4" Type="http://schemas.openxmlformats.org/officeDocument/2006/relationships/notesSlide" Target="../notesSlides/notesSlide16.xml"/><Relationship Id="rId9" Type="http://schemas.openxmlformats.org/officeDocument/2006/relationships/image" Target="../media/image12.wmf"/></Relationships>
</file>

<file path=ppt/slides/_rels/slide1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2.xml"/><Relationship Id="rId7" Type="http://schemas.openxmlformats.org/officeDocument/2006/relationships/image" Target="../media/image12.wmf"/><Relationship Id="rId2" Type="http://schemas.openxmlformats.org/officeDocument/2006/relationships/vmlDrawing" Target="../drawings/vmlDrawing2.vml"/><Relationship Id="rId1" Type="http://schemas.openxmlformats.org/officeDocument/2006/relationships/themeOverride" Target="../theme/themeOverride19.xml"/><Relationship Id="rId6" Type="http://schemas.openxmlformats.org/officeDocument/2006/relationships/oleObject" Target="../embeddings/oleObject3.bin"/><Relationship Id="rId5" Type="http://schemas.openxmlformats.org/officeDocument/2006/relationships/image" Target="../media/image2.jpe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8" Type="http://schemas.openxmlformats.org/officeDocument/2006/relationships/image" Target="../media/image12.wmf"/><Relationship Id="rId3" Type="http://schemas.openxmlformats.org/officeDocument/2006/relationships/slideLayout" Target="../slideLayouts/slideLayout2.xml"/><Relationship Id="rId7" Type="http://schemas.openxmlformats.org/officeDocument/2006/relationships/oleObject" Target="../embeddings/oleObject4.bin"/><Relationship Id="rId2" Type="http://schemas.openxmlformats.org/officeDocument/2006/relationships/vmlDrawing" Target="../drawings/vmlDrawing3.vml"/><Relationship Id="rId1" Type="http://schemas.openxmlformats.org/officeDocument/2006/relationships/themeOverride" Target="../theme/themeOverride20.xml"/><Relationship Id="rId6" Type="http://schemas.openxmlformats.org/officeDocument/2006/relationships/image" Target="../media/image13.png"/><Relationship Id="rId5" Type="http://schemas.openxmlformats.org/officeDocument/2006/relationships/image" Target="../media/image2.jpeg"/><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hemeOverride" Target="../theme/themeOverride4.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hemeOverride" Target="../theme/themeOverride5.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hemeOverride" Target="../theme/themeOverride6.xml"/><Relationship Id="rId5" Type="http://schemas.openxmlformats.org/officeDocument/2006/relationships/image" Target="../media/image4.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hemeOverride" Target="../theme/themeOverride7.xml"/><Relationship Id="rId5" Type="http://schemas.openxmlformats.org/officeDocument/2006/relationships/image" Target="../media/image5.pn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hemeOverride" Target="../theme/themeOverride8.xml"/><Relationship Id="rId5" Type="http://schemas.openxmlformats.org/officeDocument/2006/relationships/image" Target="../media/image5.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hemeOverride" Target="../theme/themeOverride9.xml"/><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hemeOverride" Target="../theme/themeOverride10.xml"/><Relationship Id="rId5" Type="http://schemas.openxmlformats.org/officeDocument/2006/relationships/image" Target="../media/image6.pn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hemeOverride" Target="../theme/themeOverride11.xml"/><Relationship Id="rId5" Type="http://schemas.openxmlformats.org/officeDocument/2006/relationships/image" Target="../media/image7.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p:txBody>
          <a:bodyPr>
            <a:normAutofit fontScale="90000"/>
          </a:bodyPr>
          <a:lstStyle/>
          <a:p>
            <a:pPr eaLnBrk="1" hangingPunct="1">
              <a:defRPr/>
            </a:pPr>
            <a:r>
              <a:rPr lang="sr-Latn-CS" altLang="sr-Latn-RS" sz="3200" dirty="0" smtClean="0"/>
              <a:t>NORMIRANJE</a:t>
            </a:r>
            <a:br>
              <a:rPr lang="sr-Latn-CS" altLang="sr-Latn-RS" sz="3200" dirty="0" smtClean="0"/>
            </a:br>
            <a:r>
              <a:rPr lang="sr-Latn-CS" altLang="sr-Latn-RS" sz="3200" dirty="0" smtClean="0"/>
              <a:t>ANALIZE CIJENA</a:t>
            </a:r>
            <a:br>
              <a:rPr lang="sr-Latn-CS" altLang="sr-Latn-RS" sz="3200" dirty="0" smtClean="0"/>
            </a:br>
            <a:r>
              <a:rPr lang="sr-Latn-CS" altLang="sr-Latn-RS" sz="3200" dirty="0" smtClean="0"/>
              <a:t>STATIČKI PLANOVI</a:t>
            </a:r>
            <a:br>
              <a:rPr lang="sr-Latn-CS" altLang="sr-Latn-RS" sz="3200" dirty="0" smtClean="0"/>
            </a:br>
            <a:r>
              <a:rPr lang="sr-Latn-CS" altLang="sr-Latn-RS" sz="3200" dirty="0" smtClean="0"/>
              <a:t>PRORAČUN TRAJANJA AKTIVNOSTI</a:t>
            </a:r>
            <a:endParaRPr lang="en-GB" altLang="sr-Latn-RS" sz="3200" dirty="0" smtClean="0"/>
          </a:p>
        </p:txBody>
      </p:sp>
      <p:sp>
        <p:nvSpPr>
          <p:cNvPr id="3075" name="Rectangle 3"/>
          <p:cNvSpPr>
            <a:spLocks noGrp="1" noChangeArrowheads="1"/>
          </p:cNvSpPr>
          <p:nvPr>
            <p:ph type="subTitle" idx="1"/>
          </p:nvPr>
        </p:nvSpPr>
        <p:spPr/>
        <p:txBody>
          <a:bodyPr/>
          <a:lstStyle/>
          <a:p>
            <a:pPr eaLnBrk="1" hangingPunct="1"/>
            <a:endParaRPr lang="en-US" altLang="sr-Latn-RS" smtClean="0"/>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a:xfrm>
            <a:off x="250825" y="201613"/>
            <a:ext cx="8510588" cy="1143000"/>
          </a:xfrm>
        </p:spPr>
        <p:txBody>
          <a:bodyPr/>
          <a:lstStyle/>
          <a:p>
            <a:pPr eaLnBrk="1" hangingPunct="1">
              <a:defRPr/>
            </a:pPr>
            <a:r>
              <a:rPr lang="sr-Latn-CS" altLang="sr-Latn-RS" sz="3200" dirty="0" smtClean="0"/>
              <a:t>REZULTAT PRIMJENE NORMATIVA= ANALIZA CIJENA</a:t>
            </a:r>
            <a:endParaRPr lang="en-GB" altLang="sr-Latn-RS" sz="3200" dirty="0" smtClean="0"/>
          </a:p>
        </p:txBody>
      </p:sp>
      <p:pic>
        <p:nvPicPr>
          <p:cNvPr id="12291"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3675" y="765175"/>
            <a:ext cx="5070475" cy="5948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pic>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06850" name="Rectangle 2"/>
          <p:cNvSpPr>
            <a:spLocks noGrp="1" noChangeArrowheads="1"/>
          </p:cNvSpPr>
          <p:nvPr>
            <p:ph type="title"/>
          </p:nvPr>
        </p:nvSpPr>
        <p:spPr/>
        <p:txBody>
          <a:bodyPr/>
          <a:lstStyle/>
          <a:p>
            <a:pPr eaLnBrk="1" hangingPunct="1">
              <a:defRPr/>
            </a:pPr>
            <a:r>
              <a:rPr lang="sr-Latn-CS" altLang="sr-Latn-RS" smtClean="0"/>
              <a:t>PODJELA PLANOVA</a:t>
            </a:r>
            <a:endParaRPr lang="en-GB" altLang="sr-Latn-RS" smtClean="0"/>
          </a:p>
        </p:txBody>
      </p:sp>
      <p:sp>
        <p:nvSpPr>
          <p:cNvPr id="13315" name="Rectangle 3"/>
          <p:cNvSpPr>
            <a:spLocks noGrp="1" noChangeArrowheads="1"/>
          </p:cNvSpPr>
          <p:nvPr>
            <p:ph sz="half" idx="1"/>
          </p:nvPr>
        </p:nvSpPr>
        <p:spPr/>
        <p:txBody>
          <a:bodyPr/>
          <a:lstStyle/>
          <a:p>
            <a:pPr eaLnBrk="1" hangingPunct="1"/>
            <a:r>
              <a:rPr lang="sr-Latn-CS" altLang="sr-Latn-RS" sz="2000" smtClean="0"/>
              <a:t>prema uključivanju vremenske dimenzije:</a:t>
            </a:r>
          </a:p>
          <a:p>
            <a:pPr lvl="1" eaLnBrk="1" hangingPunct="1"/>
            <a:r>
              <a:rPr lang="sr-Latn-CS" altLang="sr-Latn-RS" sz="2000" smtClean="0"/>
              <a:t>statički planovi</a:t>
            </a:r>
          </a:p>
          <a:p>
            <a:pPr lvl="1" eaLnBrk="1" hangingPunct="1"/>
            <a:r>
              <a:rPr lang="sr-Latn-CS" altLang="sr-Latn-RS" sz="2000" smtClean="0"/>
              <a:t>dinamički planovi</a:t>
            </a:r>
          </a:p>
          <a:p>
            <a:pPr lvl="1" eaLnBrk="1" hangingPunct="1"/>
            <a:endParaRPr lang="sr-Latn-CS" altLang="sr-Latn-RS" sz="2000" smtClean="0"/>
          </a:p>
          <a:p>
            <a:pPr eaLnBrk="1" hangingPunct="1"/>
            <a:r>
              <a:rPr lang="sr-Latn-CS" altLang="sr-Latn-RS" sz="2000" smtClean="0"/>
              <a:t>prema sadržaju:</a:t>
            </a:r>
          </a:p>
          <a:p>
            <a:pPr lvl="1" eaLnBrk="1" hangingPunct="1"/>
            <a:r>
              <a:rPr lang="sr-Latn-CS" altLang="sr-Latn-RS" sz="2000" smtClean="0"/>
              <a:t>planovi izvršenja radova</a:t>
            </a:r>
            <a:endParaRPr lang="en-GB" altLang="sr-Latn-RS" sz="2000" smtClean="0"/>
          </a:p>
          <a:p>
            <a:pPr lvl="1" eaLnBrk="1" hangingPunct="1"/>
            <a:r>
              <a:rPr lang="sr-Latn-CS" altLang="sr-Latn-RS" sz="2000" smtClean="0"/>
              <a:t>planovi radne snage</a:t>
            </a:r>
          </a:p>
          <a:p>
            <a:pPr lvl="1" eaLnBrk="1" hangingPunct="1"/>
            <a:r>
              <a:rPr lang="sr-Latn-CS" altLang="sr-Latn-RS" sz="2000" smtClean="0"/>
              <a:t>planovi materijala</a:t>
            </a:r>
          </a:p>
          <a:p>
            <a:pPr lvl="1" eaLnBrk="1" hangingPunct="1"/>
            <a:r>
              <a:rPr lang="sr-Latn-CS" altLang="sr-Latn-RS" sz="2000" smtClean="0"/>
              <a:t>planovi mehanizacije</a:t>
            </a:r>
          </a:p>
          <a:p>
            <a:pPr lvl="1" eaLnBrk="1" hangingPunct="1"/>
            <a:endParaRPr lang="sr-Latn-CS" altLang="sr-Latn-RS" sz="2000" smtClean="0"/>
          </a:p>
        </p:txBody>
      </p:sp>
      <p:sp>
        <p:nvSpPr>
          <p:cNvPr id="13316" name="Rectangle 4"/>
          <p:cNvSpPr>
            <a:spLocks noGrp="1" noChangeArrowheads="1"/>
          </p:cNvSpPr>
          <p:nvPr>
            <p:ph sz="half" idx="2"/>
          </p:nvPr>
        </p:nvSpPr>
        <p:spPr/>
        <p:txBody>
          <a:bodyPr/>
          <a:lstStyle/>
          <a:p>
            <a:pPr eaLnBrk="1" hangingPunct="1"/>
            <a:r>
              <a:rPr lang="sr-Latn-CS" altLang="sr-Latn-RS" sz="1800" smtClean="0"/>
              <a:t>prema metodama i načinima prikazivanja:</a:t>
            </a:r>
          </a:p>
          <a:p>
            <a:pPr lvl="1" eaLnBrk="1" hangingPunct="1"/>
            <a:r>
              <a:rPr lang="sr-Latn-CS" altLang="sr-Latn-RS" sz="1800" smtClean="0"/>
              <a:t>numerički,</a:t>
            </a:r>
          </a:p>
          <a:p>
            <a:pPr lvl="1" eaLnBrk="1" hangingPunct="1"/>
            <a:r>
              <a:rPr lang="sr-Latn-CS" altLang="sr-Latn-RS" sz="1800" smtClean="0"/>
              <a:t>grafički,</a:t>
            </a:r>
          </a:p>
          <a:p>
            <a:pPr lvl="2" eaLnBrk="1" hangingPunct="1"/>
            <a:r>
              <a:rPr lang="sr-Latn-CS" altLang="sr-Latn-RS" sz="1800" smtClean="0"/>
              <a:t>gantogrami</a:t>
            </a:r>
          </a:p>
          <a:p>
            <a:pPr lvl="2" eaLnBrk="1" hangingPunct="1"/>
            <a:r>
              <a:rPr lang="sr-Latn-CS" altLang="sr-Latn-RS" sz="1800" smtClean="0"/>
              <a:t>ortogonalni</a:t>
            </a:r>
          </a:p>
          <a:p>
            <a:pPr lvl="2" eaLnBrk="1" hangingPunct="1"/>
            <a:r>
              <a:rPr lang="sr-Latn-CS" altLang="sr-Latn-RS" sz="1800" smtClean="0"/>
              <a:t>ciklogrami</a:t>
            </a:r>
          </a:p>
          <a:p>
            <a:pPr lvl="1" eaLnBrk="1" hangingPunct="1"/>
            <a:r>
              <a:rPr lang="sr-Latn-CS" altLang="sr-Latn-RS" sz="1800" smtClean="0"/>
              <a:t>metode mrežnog planiranja</a:t>
            </a:r>
          </a:p>
          <a:p>
            <a:pPr eaLnBrk="1" hangingPunct="1"/>
            <a:endParaRPr lang="sr-Latn-CS" altLang="sr-Latn-RS" sz="1800" smtClean="0"/>
          </a:p>
          <a:p>
            <a:pPr eaLnBrk="1" hangingPunct="1"/>
            <a:r>
              <a:rPr lang="sr-Latn-CS" altLang="sr-Latn-RS" sz="1800" smtClean="0"/>
              <a:t>prema nivou planiranja:</a:t>
            </a:r>
          </a:p>
          <a:p>
            <a:pPr lvl="1" eaLnBrk="1" hangingPunct="1"/>
            <a:r>
              <a:rPr lang="sr-Latn-CS" altLang="sr-Latn-RS" sz="1800" smtClean="0"/>
              <a:t>okvirni (ili osnovni)</a:t>
            </a:r>
          </a:p>
          <a:p>
            <a:pPr lvl="1" eaLnBrk="1" hangingPunct="1"/>
            <a:r>
              <a:rPr lang="sr-Latn-CS" altLang="sr-Latn-RS" sz="1800" smtClean="0"/>
              <a:t>operativni</a:t>
            </a:r>
          </a:p>
          <a:p>
            <a:pPr lvl="2" eaLnBrk="1" hangingPunct="1"/>
            <a:endParaRPr lang="sr-Latn-CS" altLang="sr-Latn-RS" sz="1800" smtClean="0"/>
          </a:p>
          <a:p>
            <a:pPr eaLnBrk="1" hangingPunct="1"/>
            <a:endParaRPr lang="en-GB" altLang="sr-Latn-RS" sz="1800" smtClean="0"/>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pPr eaLnBrk="1" hangingPunct="1">
              <a:defRPr/>
            </a:pPr>
            <a:r>
              <a:rPr lang="sr-Latn-CS" altLang="sr-Latn-RS" smtClean="0"/>
              <a:t>STATIČKI PLANOVI</a:t>
            </a:r>
            <a:endParaRPr lang="en-GB" altLang="sr-Latn-RS" smtClean="0"/>
          </a:p>
        </p:txBody>
      </p:sp>
      <p:sp>
        <p:nvSpPr>
          <p:cNvPr id="14339" name="Rectangle 3"/>
          <p:cNvSpPr>
            <a:spLocks noGrp="1" noChangeArrowheads="1"/>
          </p:cNvSpPr>
          <p:nvPr>
            <p:ph idx="1"/>
          </p:nvPr>
        </p:nvSpPr>
        <p:spPr/>
        <p:txBody>
          <a:bodyPr/>
          <a:lstStyle/>
          <a:p>
            <a:pPr eaLnBrk="1" hangingPunct="1">
              <a:lnSpc>
                <a:spcPct val="90000"/>
              </a:lnSpc>
            </a:pPr>
            <a:r>
              <a:rPr lang="sr-Latn-CS" altLang="sr-Latn-RS" smtClean="0"/>
              <a:t>služe za sagledavanje ukupnih potreba za resursima, bez obzira u kom vremenskom roku su ti resursi potrebni.</a:t>
            </a:r>
          </a:p>
          <a:p>
            <a:pPr eaLnBrk="1" hangingPunct="1">
              <a:lnSpc>
                <a:spcPct val="90000"/>
              </a:lnSpc>
            </a:pPr>
            <a:r>
              <a:rPr lang="sr-Latn-CS" altLang="sr-Latn-RS" smtClean="0"/>
              <a:t>rade se koa numerički planovi čiji se podaci najčešće prikazuju u tabelama</a:t>
            </a:r>
          </a:p>
          <a:p>
            <a:pPr lvl="1" eaLnBrk="1" hangingPunct="1">
              <a:lnSpc>
                <a:spcPct val="90000"/>
              </a:lnSpc>
            </a:pPr>
            <a:r>
              <a:rPr lang="sr-Latn-CS" altLang="sr-Latn-RS" smtClean="0"/>
              <a:t>statički planovi materijala</a:t>
            </a:r>
          </a:p>
          <a:p>
            <a:pPr lvl="1" eaLnBrk="1" hangingPunct="1">
              <a:lnSpc>
                <a:spcPct val="90000"/>
              </a:lnSpc>
            </a:pPr>
            <a:r>
              <a:rPr lang="sr-Latn-CS" altLang="sr-Latn-RS" smtClean="0"/>
              <a:t>statički planovi mehanizacije</a:t>
            </a:r>
          </a:p>
          <a:p>
            <a:pPr lvl="1" eaLnBrk="1" hangingPunct="1">
              <a:lnSpc>
                <a:spcPct val="90000"/>
              </a:lnSpc>
            </a:pPr>
            <a:r>
              <a:rPr lang="sr-Latn-CS" altLang="sr-Latn-RS" smtClean="0"/>
              <a:t>statički planovi radne snage</a:t>
            </a:r>
          </a:p>
          <a:p>
            <a:pPr lvl="1" eaLnBrk="1" hangingPunct="1">
              <a:lnSpc>
                <a:spcPct val="90000"/>
              </a:lnSpc>
            </a:pPr>
            <a:r>
              <a:rPr lang="sr-Latn-CS" altLang="sr-Latn-RS" smtClean="0"/>
              <a:t>statički planovi finansijskih sredstava</a:t>
            </a:r>
          </a:p>
          <a:p>
            <a:pPr lvl="1" eaLnBrk="1" hangingPunct="1">
              <a:lnSpc>
                <a:spcPct val="90000"/>
              </a:lnSpc>
            </a:pPr>
            <a:r>
              <a:rPr lang="sr-Latn-CS" altLang="sr-Latn-RS" smtClean="0"/>
              <a:t>statički planovi energije.-........</a:t>
            </a:r>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defRPr/>
            </a:pPr>
            <a:r>
              <a:rPr lang="sr-Latn-CS" altLang="sr-Latn-RS" smtClean="0"/>
              <a:t>TEHNIKA RADA KOD PLANIRANJA</a:t>
            </a:r>
            <a:endParaRPr lang="en-GB" altLang="sr-Latn-RS" smtClean="0"/>
          </a:p>
        </p:txBody>
      </p:sp>
      <p:sp>
        <p:nvSpPr>
          <p:cNvPr id="15363" name="Rectangle 3"/>
          <p:cNvSpPr>
            <a:spLocks noGrp="1" noChangeArrowheads="1"/>
          </p:cNvSpPr>
          <p:nvPr>
            <p:ph idx="1"/>
          </p:nvPr>
        </p:nvSpPr>
        <p:spPr/>
        <p:txBody>
          <a:bodyPr/>
          <a:lstStyle/>
          <a:p>
            <a:pPr eaLnBrk="1" hangingPunct="1"/>
            <a:r>
              <a:rPr lang="sr-Latn-CS" altLang="sr-Latn-RS" smtClean="0"/>
              <a:t>KORACI</a:t>
            </a:r>
          </a:p>
          <a:p>
            <a:pPr lvl="1" eaLnBrk="1" hangingPunct="1"/>
            <a:r>
              <a:rPr lang="sr-Latn-CS" altLang="sr-Latn-RS" smtClean="0"/>
              <a:t>izrada statičkih planova (materijala, radne snage, mehanizacije...) na osnovu prethodno urađenih analiza cijena</a:t>
            </a:r>
          </a:p>
          <a:p>
            <a:pPr lvl="1" eaLnBrk="1" hangingPunct="1"/>
            <a:r>
              <a:rPr lang="sr-Latn-CS" altLang="sr-Latn-RS" smtClean="0"/>
              <a:t>proračun trajanja radova</a:t>
            </a:r>
          </a:p>
          <a:p>
            <a:pPr lvl="1" eaLnBrk="1" hangingPunct="1"/>
            <a:r>
              <a:rPr lang="sr-Latn-CS" altLang="sr-Latn-RS" smtClean="0"/>
              <a:t>utvrđivanje redosleda izvršenja radova</a:t>
            </a:r>
          </a:p>
          <a:p>
            <a:pPr lvl="1" eaLnBrk="1" hangingPunct="1"/>
            <a:r>
              <a:rPr lang="sr-Latn-CS" altLang="sr-Latn-RS" smtClean="0"/>
              <a:t>izrada dinamičkih planova (izvršenja radova , radne snage, materijala, mehanizacije...)</a:t>
            </a:r>
            <a:endParaRPr lang="en-GB" altLang="sr-Latn-RS" smtClean="0"/>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pPr eaLnBrk="1" hangingPunct="1">
              <a:defRPr/>
            </a:pPr>
            <a:r>
              <a:rPr lang="sr-Latn-CS" altLang="sr-Latn-RS" smtClean="0"/>
              <a:t>STATIČKI PLAN MATERIJALA</a:t>
            </a:r>
            <a:endParaRPr lang="en-GB" altLang="sr-Latn-RS" smtClean="0"/>
          </a:p>
        </p:txBody>
      </p:sp>
      <p:sp>
        <p:nvSpPr>
          <p:cNvPr id="16387" name="Rectangle 4"/>
          <p:cNvSpPr>
            <a:spLocks noChangeArrowheads="1"/>
          </p:cNvSpPr>
          <p:nvPr/>
        </p:nvSpPr>
        <p:spPr bwMode="auto">
          <a:xfrm>
            <a:off x="185738" y="7096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pic>
        <p:nvPicPr>
          <p:cNvPr id="16388" name="Picture 3"/>
          <p:cNvPicPr>
            <a:picLocks noChangeAspect="1" noChangeArrowheads="1"/>
          </p:cNvPicPr>
          <p:nvPr/>
        </p:nvPicPr>
        <p:blipFill>
          <a:blip r:embed="rId5">
            <a:extLst>
              <a:ext uri="{28A0092B-C50C-407E-A947-70E740481C1C}">
                <a14:useLocalDpi xmlns:a14="http://schemas.microsoft.com/office/drawing/2010/main" val="0"/>
              </a:ext>
            </a:extLst>
          </a:blip>
          <a:srcRect l="2226" t="16438" r="4832" b="16298"/>
          <a:stretch>
            <a:fillRect/>
          </a:stretch>
        </p:blipFill>
        <p:spPr bwMode="auto">
          <a:xfrm>
            <a:off x="381000" y="1676400"/>
            <a:ext cx="8763000" cy="474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pPr eaLnBrk="1" hangingPunct="1">
              <a:defRPr/>
            </a:pPr>
            <a:r>
              <a:rPr lang="sr-Latn-CS" altLang="sr-Latn-RS" smtClean="0"/>
              <a:t>STATIČKI PLAN RADNE SNAGE</a:t>
            </a:r>
            <a:endParaRPr lang="en-GB" altLang="sr-Latn-RS" smtClean="0"/>
          </a:p>
        </p:txBody>
      </p:sp>
      <p:sp>
        <p:nvSpPr>
          <p:cNvPr id="17411" name="Rectangle 4"/>
          <p:cNvSpPr>
            <a:spLocks noChangeArrowheads="1"/>
          </p:cNvSpPr>
          <p:nvPr/>
        </p:nvSpPr>
        <p:spPr bwMode="auto">
          <a:xfrm>
            <a:off x="95250" y="6572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lr>
                <a:schemeClr val="accent2"/>
              </a:buClr>
              <a:buSzPct val="80000"/>
              <a:buFont typeface="Wingdings" panose="05000000000000000000" pitchFamily="2" charset="2"/>
              <a:buChar char="l"/>
              <a:defRPr>
                <a:solidFill>
                  <a:schemeClr val="tx1"/>
                </a:solidFill>
                <a:latin typeface="Arial" panose="020B0604020202020204" pitchFamily="34" charset="0"/>
              </a:defRPr>
            </a:lvl1pPr>
            <a:lvl2pPr marL="742950" indent="-285750" eaLnBrk="0" hangingPunct="0">
              <a:spcBef>
                <a:spcPct val="20000"/>
              </a:spcBef>
              <a:buFont typeface="Wingdings" panose="05000000000000000000" pitchFamily="2" charset="2"/>
              <a:buChar char="§"/>
              <a:defRPr>
                <a:solidFill>
                  <a:schemeClr val="tx1"/>
                </a:solidFill>
                <a:latin typeface="Arial" panose="020B0604020202020204" pitchFamily="34" charset="0"/>
              </a:defRPr>
            </a:lvl2pPr>
            <a:lvl3pPr marL="1143000" indent="-228600" eaLnBrk="0" hangingPunct="0">
              <a:spcBef>
                <a:spcPct val="20000"/>
              </a:spcBef>
              <a:buClr>
                <a:schemeClr val="accent2"/>
              </a:buClr>
              <a:buChar char="•"/>
              <a:defRPr>
                <a:solidFill>
                  <a:schemeClr val="tx1"/>
                </a:solidFill>
                <a:latin typeface="Arial" panose="020B0604020202020204" pitchFamily="34" charset="0"/>
              </a:defRPr>
            </a:lvl3pPr>
            <a:lvl4pPr marL="1600200" indent="-228600" eaLnBrk="0" hangingPunct="0">
              <a:spcBef>
                <a:spcPct val="20000"/>
              </a:spcBef>
              <a:buChar char="–"/>
              <a:defRPr>
                <a:solidFill>
                  <a:schemeClr val="tx1"/>
                </a:solidFill>
                <a:latin typeface="Arial" panose="020B0604020202020204" pitchFamily="34" charset="0"/>
              </a:defRPr>
            </a:lvl4pPr>
            <a:lvl5pPr marL="2057400" indent="-228600" eaLnBrk="0" hangingPunct="0">
              <a:spcBef>
                <a:spcPct val="20000"/>
              </a:spcBef>
              <a:buClr>
                <a:schemeClr val="accent2"/>
              </a:buClr>
              <a:buChar char="•"/>
              <a:defRPr>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a:solidFill>
                  <a:schemeClr val="tx1"/>
                </a:solidFill>
                <a:latin typeface="Arial" panose="020B0604020202020204" pitchFamily="34" charset="0"/>
              </a:defRPr>
            </a:lvl9pPr>
          </a:lstStyle>
          <a:p>
            <a:pPr eaLnBrk="1" hangingPunct="1">
              <a:spcBef>
                <a:spcPct val="0"/>
              </a:spcBef>
              <a:buClrTx/>
              <a:buSzTx/>
              <a:buFontTx/>
              <a:buNone/>
            </a:pPr>
            <a:endParaRPr lang="sr-Latn-ME" altLang="sr-Latn-RS">
              <a:latin typeface="Times New Roman" panose="02020603050405020304" pitchFamily="18" charset="0"/>
            </a:endParaRPr>
          </a:p>
        </p:txBody>
      </p:sp>
      <p:pic>
        <p:nvPicPr>
          <p:cNvPr id="17412" name="Picture 3"/>
          <p:cNvPicPr>
            <a:picLocks noChangeAspect="1" noChangeArrowheads="1"/>
          </p:cNvPicPr>
          <p:nvPr/>
        </p:nvPicPr>
        <p:blipFill>
          <a:blip r:embed="rId5">
            <a:extLst>
              <a:ext uri="{28A0092B-C50C-407E-A947-70E740481C1C}">
                <a14:useLocalDpi xmlns:a14="http://schemas.microsoft.com/office/drawing/2010/main" val="0"/>
              </a:ext>
            </a:extLst>
          </a:blip>
          <a:srcRect l="2341" t="15958" r="1489" b="33978"/>
          <a:stretch>
            <a:fillRect/>
          </a:stretch>
        </p:blipFill>
        <p:spPr bwMode="auto">
          <a:xfrm>
            <a:off x="0" y="2392363"/>
            <a:ext cx="9239250" cy="446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p:txBody>
          <a:bodyPr/>
          <a:lstStyle/>
          <a:p>
            <a:pPr eaLnBrk="1" hangingPunct="1">
              <a:defRPr/>
            </a:pPr>
            <a:r>
              <a:rPr lang="sr-Latn-CS" altLang="sr-Latn-RS" smtClean="0"/>
              <a:t>PRORAČUN TRAJANJA RADOVA</a:t>
            </a:r>
            <a:r>
              <a:rPr lang="en-US" altLang="sr-Latn-RS" smtClean="0"/>
              <a:t/>
            </a:r>
            <a:br>
              <a:rPr lang="en-US" altLang="sr-Latn-RS" smtClean="0"/>
            </a:br>
            <a:endParaRPr lang="en-GB" altLang="sr-Latn-RS" smtClean="0"/>
          </a:p>
        </p:txBody>
      </p:sp>
      <p:sp>
        <p:nvSpPr>
          <p:cNvPr id="18435" name="Rectangle 3"/>
          <p:cNvSpPr>
            <a:spLocks noGrp="1" noChangeArrowheads="1"/>
          </p:cNvSpPr>
          <p:nvPr>
            <p:ph idx="1"/>
          </p:nvPr>
        </p:nvSpPr>
        <p:spPr>
          <a:xfrm>
            <a:off x="1169988" y="1371600"/>
            <a:ext cx="7772400" cy="4689475"/>
          </a:xfrm>
        </p:spPr>
        <p:txBody>
          <a:bodyPr/>
          <a:lstStyle/>
          <a:p>
            <a:pPr eaLnBrk="1" hangingPunct="1"/>
            <a:r>
              <a:rPr lang="sr-Latn-CS" altLang="sr-Latn-RS" sz="2000" smtClean="0"/>
              <a:t>efektivno vrijeme rada:</a:t>
            </a:r>
          </a:p>
          <a:p>
            <a:pPr eaLnBrk="1" hangingPunct="1"/>
            <a:endParaRPr lang="sr-Latn-CS" altLang="sr-Latn-RS" sz="2000" smtClean="0"/>
          </a:p>
          <a:p>
            <a:pPr eaLnBrk="1" hangingPunct="1"/>
            <a:endParaRPr lang="sr-Latn-CS" altLang="sr-Latn-RS" sz="2000" smtClean="0"/>
          </a:p>
          <a:p>
            <a:pPr eaLnBrk="1" hangingPunct="1"/>
            <a:endParaRPr lang="sr-Latn-CS" altLang="sr-Latn-RS" sz="2000" smtClean="0"/>
          </a:p>
          <a:p>
            <a:pPr eaLnBrk="1" hangingPunct="1"/>
            <a:endParaRPr lang="sr-Latn-CS" altLang="sr-Latn-RS" sz="2000" smtClean="0"/>
          </a:p>
          <a:p>
            <a:pPr eaLnBrk="1" hangingPunct="1"/>
            <a:endParaRPr lang="sr-Latn-CS" altLang="sr-Latn-RS" sz="2000" smtClean="0"/>
          </a:p>
          <a:p>
            <a:pPr eaLnBrk="1" hangingPunct="1"/>
            <a:endParaRPr lang="sr-Latn-CS" altLang="sr-Latn-RS" sz="2000" smtClean="0"/>
          </a:p>
          <a:p>
            <a:pPr eaLnBrk="1" hangingPunct="1"/>
            <a:endParaRPr lang="sr-Latn-CS" altLang="sr-Latn-RS" sz="2000" smtClean="0"/>
          </a:p>
          <a:p>
            <a:pPr eaLnBrk="1" hangingPunct="1"/>
            <a:endParaRPr lang="sr-Latn-CS" altLang="sr-Latn-RS" sz="2000" smtClean="0"/>
          </a:p>
          <a:p>
            <a:pPr eaLnBrk="1" hangingPunct="1"/>
            <a:r>
              <a:rPr lang="sr-Latn-CS" altLang="sr-Latn-RS" sz="2000" smtClean="0"/>
              <a:t>neproduktivno vrijeme: prekidi u radu zbog neredovnog snabdijevanja resursima, zbog neplaniranog odsustvovanja sa posla, zbog godišnjih odmora, plaćenih odsustvovanja i sl. (18-35%)</a:t>
            </a:r>
          </a:p>
          <a:p>
            <a:pPr eaLnBrk="1" hangingPunct="1"/>
            <a:r>
              <a:rPr lang="sr-Latn-CS" altLang="sr-Latn-RS" sz="2000" b="1" smtClean="0"/>
              <a:t>GNV se dobija iz analiza cijena</a:t>
            </a:r>
            <a:endParaRPr lang="en-GB" altLang="sr-Latn-RS" sz="2000" b="1" smtClean="0"/>
          </a:p>
          <a:p>
            <a:pPr eaLnBrk="1" hangingPunct="1"/>
            <a:endParaRPr lang="en-GB" altLang="sr-Latn-RS" sz="2000" smtClean="0"/>
          </a:p>
        </p:txBody>
      </p:sp>
      <p:graphicFrame>
        <p:nvGraphicFramePr>
          <p:cNvPr id="18436" name="Object 5"/>
          <p:cNvGraphicFramePr>
            <a:graphicFrameLocks noChangeAspect="1"/>
          </p:cNvGraphicFramePr>
          <p:nvPr/>
        </p:nvGraphicFramePr>
        <p:xfrm>
          <a:off x="2514600" y="1828800"/>
          <a:ext cx="4702175" cy="2624138"/>
        </p:xfrm>
        <a:graphic>
          <a:graphicData uri="http://schemas.openxmlformats.org/presentationml/2006/ole">
            <mc:AlternateContent xmlns:mc="http://schemas.openxmlformats.org/markup-compatibility/2006">
              <mc:Choice xmlns:v="urn:schemas-microsoft-com:vml" Requires="v">
                <p:oleObj spid="_x0000_s18438" name="Equation" r:id="rId6" imgW="3162300" imgH="1765300" progId="Equation.3">
                  <p:embed/>
                </p:oleObj>
              </mc:Choice>
              <mc:Fallback>
                <p:oleObj name="Equation" r:id="rId6" imgW="3162300" imgH="1765300"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14600" y="1828800"/>
                        <a:ext cx="4702175" cy="2624138"/>
                      </a:xfrm>
                      <a:prstGeom prst="rect">
                        <a:avLst/>
                      </a:prstGeom>
                      <a:solidFill>
                        <a:srgbClr val="FFFFFF"/>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37" name="Object 6"/>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8439" name="Equation" r:id="rId8" imgW="114151" imgH="215619" progId="Equation.3">
                  <p:embed/>
                </p:oleObj>
              </mc:Choice>
              <mc:Fallback>
                <p:oleObj name="Equation" r:id="rId8" imgW="114151" imgH="215619"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28354" name="Rectangle 2"/>
          <p:cNvSpPr>
            <a:spLocks noGrp="1" noChangeArrowheads="1"/>
          </p:cNvSpPr>
          <p:nvPr>
            <p:ph type="title"/>
          </p:nvPr>
        </p:nvSpPr>
        <p:spPr>
          <a:xfrm>
            <a:off x="849313" y="0"/>
            <a:ext cx="8077200" cy="1143000"/>
          </a:xfrm>
        </p:spPr>
        <p:txBody>
          <a:bodyPr/>
          <a:lstStyle/>
          <a:p>
            <a:pPr eaLnBrk="1" hangingPunct="1">
              <a:defRPr/>
            </a:pPr>
            <a:r>
              <a:rPr lang="sr-Latn-CS" altLang="sr-Latn-RS" dirty="0" smtClean="0"/>
              <a:t>PRORAČUN TRAJANJA RADOVA</a:t>
            </a:r>
            <a:r>
              <a:rPr lang="sr-Latn-ME" altLang="sr-Latn-RS" dirty="0" smtClean="0"/>
              <a:t> 1</a:t>
            </a:r>
            <a:endParaRPr lang="en-GB" altLang="sr-Latn-RS" dirty="0" smtClean="0"/>
          </a:p>
        </p:txBody>
      </p:sp>
      <p:graphicFrame>
        <p:nvGraphicFramePr>
          <p:cNvPr id="19459" name="Object 5"/>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19461" name="Equation" r:id="rId6" imgW="114151" imgH="215619" progId="Equation.3">
                  <p:embed/>
                </p:oleObj>
              </mc:Choice>
              <mc:Fallback>
                <p:oleObj name="Equation" r:id="rId6" imgW="114151" imgH="215619" progId="Equation.3">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19460" name="Picture 7"/>
          <p:cNvPicPr>
            <a:picLocks noChangeAspect="1" noChangeArrowheads="1"/>
          </p:cNvPicPr>
          <p:nvPr/>
        </p:nvPicPr>
        <p:blipFill>
          <a:blip r:embed="rId8">
            <a:extLst>
              <a:ext uri="{28A0092B-C50C-407E-A947-70E740481C1C}">
                <a14:useLocalDpi xmlns:a14="http://schemas.microsoft.com/office/drawing/2010/main" val="0"/>
              </a:ext>
            </a:extLst>
          </a:blip>
          <a:srcRect l="2083" t="16667" r="44151" b="35185"/>
          <a:stretch>
            <a:fillRect/>
          </a:stretch>
        </p:blipFill>
        <p:spPr bwMode="auto">
          <a:xfrm>
            <a:off x="28575" y="904875"/>
            <a:ext cx="8864600" cy="594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a:xfrm>
            <a:off x="755650" y="188913"/>
            <a:ext cx="8077200" cy="1143000"/>
          </a:xfrm>
        </p:spPr>
        <p:txBody>
          <a:bodyPr/>
          <a:lstStyle/>
          <a:p>
            <a:pPr eaLnBrk="1" hangingPunct="1">
              <a:defRPr/>
            </a:pPr>
            <a:r>
              <a:rPr lang="sr-Latn-CS" altLang="sr-Latn-RS" dirty="0" smtClean="0"/>
              <a:t>PRORAČUN TRAJANJA RADOVA 2</a:t>
            </a:r>
            <a:r>
              <a:rPr lang="en-US" altLang="sr-Latn-RS" dirty="0" smtClean="0"/>
              <a:t/>
            </a:r>
            <a:br>
              <a:rPr lang="en-US" altLang="sr-Latn-RS" dirty="0" smtClean="0"/>
            </a:br>
            <a:endParaRPr lang="en-GB" altLang="sr-Latn-RS" dirty="0" smtClean="0"/>
          </a:p>
        </p:txBody>
      </p:sp>
      <p:pic>
        <p:nvPicPr>
          <p:cNvPr id="20484" name="Picture 5"/>
          <p:cNvPicPr>
            <a:picLocks noGrp="1" noChangeArrowheads="1"/>
          </p:cNvPicPr>
          <p:nvPr>
            <p:ph idx="1"/>
          </p:nvPr>
        </p:nvPicPr>
        <p:blipFill>
          <a:blip r:embed="rId6">
            <a:extLst>
              <a:ext uri="{28A0092B-C50C-407E-A947-70E740481C1C}">
                <a14:useLocalDpi xmlns:a14="http://schemas.microsoft.com/office/drawing/2010/main" val="0"/>
              </a:ext>
            </a:extLst>
          </a:blip>
          <a:srcRect l="49167" t="16669" r="2100" b="35175"/>
          <a:stretch>
            <a:fillRect/>
          </a:stretch>
        </p:blipFill>
        <p:spPr>
          <a:xfrm>
            <a:off x="323850" y="981075"/>
            <a:ext cx="8496300" cy="5876925"/>
          </a:xfrm>
          <a:noFill/>
        </p:spPr>
      </p:pic>
      <p:graphicFrame>
        <p:nvGraphicFramePr>
          <p:cNvPr id="20483" name="Object 3"/>
          <p:cNvGraphicFramePr>
            <a:graphicFrameLocks noChangeAspect="1"/>
          </p:cNvGraphicFramePr>
          <p:nvPr/>
        </p:nvGraphicFramePr>
        <p:xfrm>
          <a:off x="4514850" y="3321050"/>
          <a:ext cx="114300" cy="215900"/>
        </p:xfrm>
        <a:graphic>
          <a:graphicData uri="http://schemas.openxmlformats.org/presentationml/2006/ole">
            <mc:AlternateContent xmlns:mc="http://schemas.openxmlformats.org/markup-compatibility/2006">
              <mc:Choice xmlns:v="urn:schemas-microsoft-com:vml" Requires="v">
                <p:oleObj spid="_x0000_s20485" name="Equation" r:id="rId7" imgW="114151" imgH="215619" progId="Equation.3">
                  <p:embed/>
                </p:oleObj>
              </mc:Choice>
              <mc:Fallback>
                <p:oleObj name="Equation" r:id="rId7" imgW="114151" imgH="215619" progId="Equation.3">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14850" y="3321050"/>
                        <a:ext cx="114300" cy="215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47112" name="Rectangle 8"/>
          <p:cNvSpPr>
            <a:spLocks noGrp="1" noChangeArrowheads="1"/>
          </p:cNvSpPr>
          <p:nvPr>
            <p:ph type="title"/>
          </p:nvPr>
        </p:nvSpPr>
        <p:spPr/>
        <p:txBody>
          <a:bodyPr/>
          <a:lstStyle/>
          <a:p>
            <a:pPr eaLnBrk="1" hangingPunct="1">
              <a:defRPr/>
            </a:pPr>
            <a:r>
              <a:rPr lang="sr-Latn-CS" altLang="sr-Latn-RS" dirty="0" smtClean="0"/>
              <a:t>NORMIRANJE</a:t>
            </a:r>
            <a:endParaRPr lang="en-GB" altLang="sr-Latn-RS" dirty="0" smtClean="0"/>
          </a:p>
        </p:txBody>
      </p:sp>
      <p:sp>
        <p:nvSpPr>
          <p:cNvPr id="4099" name="Rectangle 9"/>
          <p:cNvSpPr>
            <a:spLocks noGrp="1" noChangeArrowheads="1"/>
          </p:cNvSpPr>
          <p:nvPr>
            <p:ph idx="1"/>
          </p:nvPr>
        </p:nvSpPr>
        <p:spPr/>
        <p:txBody>
          <a:bodyPr/>
          <a:lstStyle/>
          <a:p>
            <a:pPr eaLnBrk="1" hangingPunct="1">
              <a:lnSpc>
                <a:spcPct val="90000"/>
              </a:lnSpc>
            </a:pPr>
            <a:r>
              <a:rPr lang="sr-Latn-CS" altLang="sr-Latn-RS" smtClean="0"/>
              <a:t>vrste normi</a:t>
            </a:r>
          </a:p>
          <a:p>
            <a:pPr lvl="1" eaLnBrk="1" hangingPunct="1">
              <a:lnSpc>
                <a:spcPct val="90000"/>
              </a:lnSpc>
            </a:pPr>
            <a:r>
              <a:rPr lang="sr-Latn-CS" altLang="sr-Latn-RS" smtClean="0"/>
              <a:t>elementarne – odnose se na izvršavanje jedne (elementarne) radne operacije u okviru radnog procesa</a:t>
            </a:r>
          </a:p>
          <a:p>
            <a:pPr lvl="1" eaLnBrk="1" hangingPunct="1">
              <a:lnSpc>
                <a:spcPct val="90000"/>
              </a:lnSpc>
            </a:pPr>
            <a:r>
              <a:rPr lang="sr-Latn-CS" altLang="sr-Latn-RS" smtClean="0"/>
              <a:t>kompleksne – odnose se na izvršavanje više elementarnih radnih operacija, čak i na više radnih operacija iz više tehnoloških procesa</a:t>
            </a:r>
          </a:p>
          <a:p>
            <a:pPr eaLnBrk="1" hangingPunct="1">
              <a:lnSpc>
                <a:spcPct val="90000"/>
              </a:lnSpc>
            </a:pPr>
            <a:r>
              <a:rPr lang="sr-Latn-CS" altLang="sr-Latn-RS" smtClean="0"/>
              <a:t>Radno vrijeme obuhvata</a:t>
            </a:r>
          </a:p>
          <a:p>
            <a:pPr lvl="1" eaLnBrk="1" hangingPunct="1">
              <a:lnSpc>
                <a:spcPct val="90000"/>
              </a:lnSpc>
            </a:pPr>
            <a:r>
              <a:rPr lang="sr-Latn-CS" altLang="sr-Latn-RS" smtClean="0"/>
              <a:t>normu, odnosno GNV:</a:t>
            </a:r>
          </a:p>
          <a:p>
            <a:pPr lvl="2" eaLnBrk="1" hangingPunct="1">
              <a:lnSpc>
                <a:spcPct val="90000"/>
              </a:lnSpc>
            </a:pPr>
            <a:r>
              <a:rPr lang="sr-Latn-CS" altLang="sr-Latn-RS" smtClean="0"/>
              <a:t>vrijeme produktivnog rada</a:t>
            </a:r>
          </a:p>
          <a:p>
            <a:pPr lvl="3" eaLnBrk="1" hangingPunct="1">
              <a:lnSpc>
                <a:spcPct val="90000"/>
              </a:lnSpc>
            </a:pPr>
            <a:r>
              <a:rPr lang="sr-Latn-CS" altLang="sr-Latn-RS" smtClean="0"/>
              <a:t>koristan rad (pripremno završni rad, osnovni rad, pomoćni rad)</a:t>
            </a:r>
          </a:p>
          <a:p>
            <a:pPr lvl="3" eaLnBrk="1" hangingPunct="1">
              <a:lnSpc>
                <a:spcPct val="90000"/>
              </a:lnSpc>
            </a:pPr>
            <a:r>
              <a:rPr lang="sr-Latn-CS" altLang="sr-Latn-RS" smtClean="0"/>
              <a:t>odmor</a:t>
            </a:r>
          </a:p>
          <a:p>
            <a:pPr lvl="3" eaLnBrk="1" hangingPunct="1">
              <a:lnSpc>
                <a:spcPct val="90000"/>
              </a:lnSpc>
            </a:pPr>
            <a:r>
              <a:rPr lang="sr-Latn-CS" altLang="sr-Latn-RS" smtClean="0"/>
              <a:t>neizbježni prekid</a:t>
            </a:r>
          </a:p>
          <a:p>
            <a:pPr lvl="1" eaLnBrk="1" hangingPunct="1">
              <a:lnSpc>
                <a:spcPct val="90000"/>
              </a:lnSpc>
            </a:pPr>
            <a:r>
              <a:rPr lang="sr-Latn-CS" altLang="sr-Latn-RS" smtClean="0"/>
              <a:t>gubici – neproduktivan rad</a:t>
            </a:r>
          </a:p>
          <a:p>
            <a:pPr lvl="2" eaLnBrk="1" hangingPunct="1">
              <a:lnSpc>
                <a:spcPct val="90000"/>
              </a:lnSpc>
            </a:pPr>
            <a:r>
              <a:rPr lang="sr-Latn-CS" altLang="sr-Latn-RS" smtClean="0"/>
              <a:t>slučajni ili suvišni rad</a:t>
            </a:r>
          </a:p>
          <a:p>
            <a:pPr lvl="2" eaLnBrk="1" hangingPunct="1">
              <a:lnSpc>
                <a:spcPct val="90000"/>
              </a:lnSpc>
            </a:pPr>
            <a:r>
              <a:rPr lang="sr-Latn-CS" altLang="sr-Latn-RS" smtClean="0"/>
              <a:t>zastoj,</a:t>
            </a:r>
          </a:p>
          <a:p>
            <a:pPr lvl="2" eaLnBrk="1" hangingPunct="1">
              <a:lnSpc>
                <a:spcPct val="90000"/>
              </a:lnSpc>
            </a:pPr>
            <a:r>
              <a:rPr lang="sr-Latn-CS" altLang="sr-Latn-RS" smtClean="0"/>
              <a:t>narušavanje radne discipline</a:t>
            </a:r>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p:txBody>
          <a:bodyPr/>
          <a:lstStyle/>
          <a:p>
            <a:pPr eaLnBrk="1" hangingPunct="1">
              <a:defRPr/>
            </a:pPr>
            <a:r>
              <a:rPr lang="sr-Latn-CS" altLang="sr-Latn-RS" dirty="0" smtClean="0"/>
              <a:t>NORMIRANJE</a:t>
            </a:r>
            <a:endParaRPr lang="en-GB" altLang="sr-Latn-RS" dirty="0" smtClean="0"/>
          </a:p>
        </p:txBody>
      </p:sp>
      <p:sp>
        <p:nvSpPr>
          <p:cNvPr id="5123" name="Rectangle 5"/>
          <p:cNvSpPr>
            <a:spLocks noGrp="1" noChangeArrowheads="1"/>
          </p:cNvSpPr>
          <p:nvPr>
            <p:ph idx="1"/>
          </p:nvPr>
        </p:nvSpPr>
        <p:spPr/>
        <p:txBody>
          <a:bodyPr/>
          <a:lstStyle/>
          <a:p>
            <a:pPr eaLnBrk="1" hangingPunct="1"/>
            <a:r>
              <a:rPr lang="sr-Latn-CS" altLang="sr-Latn-RS" smtClean="0"/>
              <a:t>Svrha normiranja je omogućavanje proračuna potrebnih resursa (materijala, radne snage, mehanizacije, opreme i sl.) i trajanja, a na osnovu takvih proračuna se zatim mogu utvrditi i planirati i troškovi</a:t>
            </a:r>
          </a:p>
          <a:p>
            <a:pPr eaLnBrk="1" hangingPunct="1"/>
            <a:r>
              <a:rPr lang="sr-Latn-CS" altLang="sr-Latn-RS" smtClean="0"/>
              <a:t>Elementi normiranja:</a:t>
            </a:r>
          </a:p>
          <a:p>
            <a:pPr lvl="1" eaLnBrk="1" hangingPunct="1"/>
            <a:r>
              <a:rPr lang="sr-Latn-CS" altLang="sr-Latn-RS" smtClean="0"/>
              <a:t>Građevinske norme vremena (GNV) =potrebno (normirano) vrijeme za izvršenje određenog rada [h/m3, ili h/m2...]</a:t>
            </a:r>
          </a:p>
          <a:p>
            <a:pPr lvl="1" eaLnBrk="1" hangingPunct="1"/>
            <a:r>
              <a:rPr lang="sr-Latn-CS" altLang="sr-Latn-RS" smtClean="0"/>
              <a:t>Građevinske norme učinka (GNU) = količina rada koji može da obavi radnik određenog zanimanja i kvalifikacije za jedan sat [m3/h, ili m2/h....]</a:t>
            </a:r>
          </a:p>
          <a:p>
            <a:pPr lvl="1" eaLnBrk="1" hangingPunct="1"/>
            <a:r>
              <a:rPr lang="sr-Latn-CS" altLang="sr-Latn-RS" smtClean="0"/>
              <a:t>Građevinske norme utroška materijala = potrebna (normirana) količina materijala za obavljanje jedne jedinice mjere posla (kg betonskog čelika /kg gotove armature, kg cementa /m3 betona...</a:t>
            </a:r>
          </a:p>
          <a:p>
            <a:pPr lvl="1" algn="ctr" eaLnBrk="1" hangingPunct="1">
              <a:buFont typeface="Wingdings" panose="05000000000000000000" pitchFamily="2" charset="2"/>
              <a:buNone/>
            </a:pPr>
            <a:r>
              <a:rPr lang="sr-Latn-CS" altLang="sr-Latn-RS" b="1" smtClean="0"/>
              <a:t>GNV x GNU=1</a:t>
            </a:r>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p:txBody>
          <a:bodyPr/>
          <a:lstStyle/>
          <a:p>
            <a:pPr eaLnBrk="1" hangingPunct="1">
              <a:defRPr/>
            </a:pPr>
            <a:r>
              <a:rPr lang="sr-Latn-CS" altLang="sr-Latn-RS" sz="3200" dirty="0" smtClean="0"/>
              <a:t>REZULTAT NORMIRANJA=NORMATIVI</a:t>
            </a:r>
            <a:endParaRPr lang="en-GB" altLang="sr-Latn-RS" sz="3200" dirty="0" smtClean="0"/>
          </a:p>
        </p:txBody>
      </p:sp>
      <p:pic>
        <p:nvPicPr>
          <p:cNvPr id="6147"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3598" t="4147" r="4803" b="4803"/>
          <a:stretch/>
        </p:blipFill>
        <p:spPr bwMode="auto">
          <a:xfrm>
            <a:off x="1547664" y="1230989"/>
            <a:ext cx="6264696" cy="55129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pic>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5">
            <a:extLst>
              <a:ext uri="{28A0092B-C50C-407E-A947-70E740481C1C}">
                <a14:useLocalDpi xmlns:a14="http://schemas.microsoft.com/office/drawing/2010/main" val="0"/>
              </a:ext>
            </a:extLst>
          </a:blip>
          <a:srcRect b="38074"/>
          <a:stretch>
            <a:fillRect/>
          </a:stretch>
        </p:blipFill>
        <p:spPr bwMode="auto">
          <a:xfrm rot="21435188">
            <a:off x="1250372" y="788770"/>
            <a:ext cx="7153550" cy="57953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pic>
      <p:sp>
        <p:nvSpPr>
          <p:cNvPr id="23556" name="Rectangle 4"/>
          <p:cNvSpPr>
            <a:spLocks noGrp="1" noChangeArrowheads="1"/>
          </p:cNvSpPr>
          <p:nvPr>
            <p:ph type="title"/>
          </p:nvPr>
        </p:nvSpPr>
        <p:spPr>
          <a:xfrm>
            <a:off x="660400" y="336550"/>
            <a:ext cx="8077200" cy="1143000"/>
          </a:xfrm>
        </p:spPr>
        <p:txBody>
          <a:bodyPr anchor="t"/>
          <a:lstStyle/>
          <a:p>
            <a:pPr eaLnBrk="1" hangingPunct="1">
              <a:defRPr/>
            </a:pPr>
            <a:r>
              <a:rPr lang="sr-Latn-CS" altLang="sr-Latn-RS" sz="3200" dirty="0" smtClean="0"/>
              <a:t>REZULTAT NORMIRANJA=NORMATIVI</a:t>
            </a:r>
            <a:endParaRPr lang="en-GB" altLang="sr-Latn-RS" sz="3200" dirty="0" smtClean="0"/>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grpSp>
        <p:nvGrpSpPr>
          <p:cNvPr id="8194" name="Group 2"/>
          <p:cNvGrpSpPr>
            <a:grpSpLocks/>
          </p:cNvGrpSpPr>
          <p:nvPr/>
        </p:nvGrpSpPr>
        <p:grpSpPr bwMode="auto">
          <a:xfrm>
            <a:off x="1149350" y="1066006"/>
            <a:ext cx="7472362" cy="5165749"/>
            <a:chOff x="1326593" y="2062623"/>
            <a:chExt cx="6952807" cy="4750947"/>
          </a:xfrm>
        </p:grpSpPr>
        <p:pic>
          <p:nvPicPr>
            <p:cNvPr id="8200" name="Picture 2"/>
            <p:cNvPicPr>
              <a:picLocks noChangeAspect="1" noChangeArrowheads="1"/>
            </p:cNvPicPr>
            <p:nvPr/>
          </p:nvPicPr>
          <p:blipFill>
            <a:blip r:embed="rId5">
              <a:extLst>
                <a:ext uri="{28A0092B-C50C-407E-A947-70E740481C1C}">
                  <a14:useLocalDpi xmlns:a14="http://schemas.microsoft.com/office/drawing/2010/main" val="0"/>
                </a:ext>
              </a:extLst>
            </a:blip>
            <a:srcRect t="11099" b="75571"/>
            <a:stretch>
              <a:fillRect/>
            </a:stretch>
          </p:blipFill>
          <p:spPr bwMode="auto">
            <a:xfrm rot="-164812">
              <a:off x="1326593" y="2062623"/>
              <a:ext cx="6830297" cy="11915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pic>
        <p:pic>
          <p:nvPicPr>
            <p:cNvPr id="8201" name="Picture 2"/>
            <p:cNvPicPr>
              <a:picLocks noChangeAspect="1" noChangeArrowheads="1"/>
            </p:cNvPicPr>
            <p:nvPr/>
          </p:nvPicPr>
          <p:blipFill>
            <a:blip r:embed="rId5">
              <a:extLst>
                <a:ext uri="{28A0092B-C50C-407E-A947-70E740481C1C}">
                  <a14:useLocalDpi xmlns:a14="http://schemas.microsoft.com/office/drawing/2010/main" val="0"/>
                </a:ext>
              </a:extLst>
            </a:blip>
            <a:srcRect t="58147" r="1764" b="1906"/>
            <a:stretch>
              <a:fillRect/>
            </a:stretch>
          </p:blipFill>
          <p:spPr bwMode="auto">
            <a:xfrm rot="-164812">
              <a:off x="1569632" y="3242897"/>
              <a:ext cx="6709768" cy="35706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pic>
      </p:grpSp>
      <p:sp>
        <p:nvSpPr>
          <p:cNvPr id="23556" name="Rectangle 4"/>
          <p:cNvSpPr>
            <a:spLocks noGrp="1" noChangeArrowheads="1"/>
          </p:cNvSpPr>
          <p:nvPr>
            <p:ph type="title"/>
          </p:nvPr>
        </p:nvSpPr>
        <p:spPr>
          <a:xfrm>
            <a:off x="660400" y="336550"/>
            <a:ext cx="8077200" cy="1143000"/>
          </a:xfrm>
        </p:spPr>
        <p:txBody>
          <a:bodyPr anchor="t"/>
          <a:lstStyle/>
          <a:p>
            <a:pPr eaLnBrk="1" hangingPunct="1">
              <a:defRPr/>
            </a:pPr>
            <a:r>
              <a:rPr lang="sr-Latn-CS" altLang="sr-Latn-RS" sz="3200" dirty="0" smtClean="0"/>
              <a:t>REZULTAT NORMIRANJA=NORMATIVI</a:t>
            </a:r>
            <a:endParaRPr lang="en-GB" altLang="sr-Latn-RS" sz="3200" dirty="0" smtClean="0"/>
          </a:p>
        </p:txBody>
      </p:sp>
      <p:sp>
        <p:nvSpPr>
          <p:cNvPr id="2" name="Rectangle 1"/>
          <p:cNvSpPr/>
          <p:nvPr/>
        </p:nvSpPr>
        <p:spPr bwMode="auto">
          <a:xfrm>
            <a:off x="874713" y="854075"/>
            <a:ext cx="720725" cy="6003925"/>
          </a:xfrm>
          <a:prstGeom prst="rect">
            <a:avLst/>
          </a:prstGeom>
          <a:solidFill>
            <a:srgbClr val="FEFEFE"/>
          </a:solidFill>
          <a:ln w="12700" cap="sq" cmpd="sng" algn="ctr">
            <a:noFill/>
            <a:prstDash val="solid"/>
            <a:round/>
            <a:headEnd type="none" w="sm" len="sm"/>
            <a:tailEnd type="none" w="sm" len="sm"/>
          </a:ln>
          <a:effectLst/>
        </p:spPr>
        <p:txBody>
          <a:bodyPr/>
          <a:lstStyle/>
          <a:p>
            <a:pPr>
              <a:defRPr/>
            </a:pPr>
            <a:endParaRPr lang="sr-Latn-ME"/>
          </a:p>
        </p:txBody>
      </p:sp>
      <p:sp>
        <p:nvSpPr>
          <p:cNvPr id="7" name="Rectangle 6"/>
          <p:cNvSpPr/>
          <p:nvPr/>
        </p:nvSpPr>
        <p:spPr bwMode="auto">
          <a:xfrm>
            <a:off x="8099425" y="854075"/>
            <a:ext cx="1044575" cy="6003925"/>
          </a:xfrm>
          <a:prstGeom prst="rect">
            <a:avLst/>
          </a:prstGeom>
          <a:solidFill>
            <a:srgbClr val="FCFCFC"/>
          </a:solidFill>
          <a:ln w="12700" cap="sq" cmpd="sng" algn="ctr">
            <a:noFill/>
            <a:prstDash val="solid"/>
            <a:round/>
            <a:headEnd type="none" w="sm" len="sm"/>
            <a:tailEnd type="none" w="sm" len="sm"/>
          </a:ln>
          <a:effectLst/>
        </p:spPr>
        <p:txBody>
          <a:bodyPr/>
          <a:lstStyle/>
          <a:p>
            <a:pPr>
              <a:defRPr/>
            </a:pPr>
            <a:endParaRPr lang="sr-Latn-ME"/>
          </a:p>
        </p:txBody>
      </p:sp>
      <p:sp>
        <p:nvSpPr>
          <p:cNvPr id="8" name="Rectangle 7"/>
          <p:cNvSpPr/>
          <p:nvPr/>
        </p:nvSpPr>
        <p:spPr bwMode="auto">
          <a:xfrm>
            <a:off x="1235075" y="854075"/>
            <a:ext cx="6864350" cy="423863"/>
          </a:xfrm>
          <a:prstGeom prst="rect">
            <a:avLst/>
          </a:prstGeom>
          <a:solidFill>
            <a:srgbClr val="FBFBFB"/>
          </a:solidFill>
          <a:ln w="12700" cap="sq" cmpd="sng" algn="ctr">
            <a:noFill/>
            <a:prstDash val="solid"/>
            <a:round/>
            <a:headEnd type="none" w="sm" len="sm"/>
            <a:tailEnd type="none" w="sm" len="sm"/>
          </a:ln>
          <a:effectLst/>
        </p:spPr>
        <p:txBody>
          <a:bodyPr/>
          <a:lstStyle/>
          <a:p>
            <a:pPr>
              <a:defRPr/>
            </a:pPr>
            <a:endParaRPr lang="sr-Latn-ME"/>
          </a:p>
        </p:txBody>
      </p:sp>
      <p:sp>
        <p:nvSpPr>
          <p:cNvPr id="9" name="Rectangle 8"/>
          <p:cNvSpPr/>
          <p:nvPr/>
        </p:nvSpPr>
        <p:spPr bwMode="auto">
          <a:xfrm>
            <a:off x="1427163" y="5722938"/>
            <a:ext cx="6862762" cy="1089025"/>
          </a:xfrm>
          <a:prstGeom prst="rect">
            <a:avLst/>
          </a:prstGeom>
          <a:solidFill>
            <a:srgbClr val="FBFBFB"/>
          </a:solidFill>
          <a:ln w="12700" cap="sq" cmpd="sng" algn="ctr">
            <a:noFill/>
            <a:prstDash val="solid"/>
            <a:round/>
            <a:headEnd type="none" w="sm" len="sm"/>
            <a:tailEnd type="none" w="sm" len="sm"/>
          </a:ln>
          <a:effectLst/>
        </p:spPr>
        <p:txBody>
          <a:bodyPr/>
          <a:lstStyle/>
          <a:p>
            <a:pPr>
              <a:defRPr/>
            </a:pPr>
            <a:endParaRPr lang="sr-Latn-ME"/>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a:xfrm>
            <a:off x="395288" y="609600"/>
            <a:ext cx="8569325" cy="1143000"/>
          </a:xfrm>
        </p:spPr>
        <p:txBody>
          <a:bodyPr/>
          <a:lstStyle/>
          <a:p>
            <a:pPr eaLnBrk="1" hangingPunct="1">
              <a:defRPr/>
            </a:pPr>
            <a:r>
              <a:rPr lang="sr-Latn-CS" altLang="sr-Latn-RS" sz="3200" dirty="0" smtClean="0"/>
              <a:t>PRIMJENA NORMATIVA=ANALIZE CIJENA</a:t>
            </a:r>
            <a:endParaRPr lang="en-GB" altLang="sr-Latn-RS" sz="3200" dirty="0" smtClean="0"/>
          </a:p>
        </p:txBody>
      </p:sp>
      <p:sp>
        <p:nvSpPr>
          <p:cNvPr id="23557" name="Rectangle 5"/>
          <p:cNvSpPr>
            <a:spLocks noGrp="1" noChangeArrowheads="1"/>
          </p:cNvSpPr>
          <p:nvPr>
            <p:ph idx="1"/>
          </p:nvPr>
        </p:nvSpPr>
        <p:spPr>
          <a:xfrm>
            <a:off x="323850" y="1844675"/>
            <a:ext cx="8640763" cy="4114800"/>
          </a:xfrm>
        </p:spPr>
        <p:txBody>
          <a:bodyPr/>
          <a:lstStyle/>
          <a:p>
            <a:pPr marL="0" indent="0" eaLnBrk="1" hangingPunct="1">
              <a:buFont typeface="Wingdings" panose="05000000000000000000" pitchFamily="2" charset="2"/>
              <a:buNone/>
            </a:pPr>
            <a:r>
              <a:rPr lang="sr-Latn-CS" altLang="sr-Latn-RS" sz="1700" b="1" smtClean="0"/>
              <a:t>Analiza cijena (AC) je obračun potreba u resursima i koštanja jedne pozicije rada po jedinici mjere AC (najčešće pozicije iz predmjera radova) koji se radi u koracima:</a:t>
            </a:r>
          </a:p>
          <a:p>
            <a:pPr marL="0" indent="0" eaLnBrk="1" hangingPunct="1">
              <a:buFont typeface="Arial" panose="020B0604020202020204" pitchFamily="34" charset="0"/>
              <a:buAutoNum type="arabicPeriod"/>
            </a:pPr>
            <a:r>
              <a:rPr lang="sr-Latn-CS" altLang="sr-Latn-RS" sz="1700" smtClean="0"/>
              <a:t>definisanje potpunog opisa pozicije rada </a:t>
            </a:r>
          </a:p>
          <a:p>
            <a:pPr lvl="1" eaLnBrk="1" hangingPunct="1"/>
            <a:r>
              <a:rPr lang="sr-Latn-CS" altLang="sr-Latn-RS" sz="1700" smtClean="0"/>
              <a:t>jednostavna AC = sadrži samo jednu poziciju rada sa jednom ili više operacija</a:t>
            </a:r>
          </a:p>
          <a:p>
            <a:pPr lvl="1" eaLnBrk="1" hangingPunct="1"/>
            <a:r>
              <a:rPr lang="sr-Latn-CS" altLang="sr-Latn-RS" sz="1700" smtClean="0"/>
              <a:t>kompleksna AC =sadrži više pozicija rada</a:t>
            </a:r>
          </a:p>
          <a:p>
            <a:pPr marL="0" indent="0" eaLnBrk="1" hangingPunct="1">
              <a:buFont typeface="Arial" panose="020B0604020202020204" pitchFamily="34" charset="0"/>
              <a:buAutoNum type="arabicPeriod"/>
            </a:pPr>
            <a:r>
              <a:rPr lang="sr-Latn-CS" altLang="sr-Latn-RS" sz="1700" smtClean="0"/>
              <a:t>definisanje jedinice mjere u kojoj se iskazuje AC (naročito važno u slučaju kompleksnih AC)</a:t>
            </a:r>
          </a:p>
          <a:p>
            <a:pPr marL="0" indent="0" eaLnBrk="1" hangingPunct="1">
              <a:buFont typeface="Arial" panose="020B0604020202020204" pitchFamily="34" charset="0"/>
              <a:buAutoNum type="arabicPeriod"/>
            </a:pPr>
            <a:r>
              <a:rPr lang="sr-Latn-CS" altLang="sr-Latn-RS" sz="1700" smtClean="0"/>
              <a:t>izbor normativa na osnovu detaljnog opisa AC iz koraka 1.</a:t>
            </a:r>
          </a:p>
          <a:p>
            <a:pPr marL="0" indent="0" eaLnBrk="1" hangingPunct="1">
              <a:buFont typeface="Arial" panose="020B0604020202020204" pitchFamily="34" charset="0"/>
              <a:buAutoNum type="arabicPeriod"/>
            </a:pPr>
            <a:r>
              <a:rPr lang="sr-Latn-CS" altLang="sr-Latn-RS" sz="1700" smtClean="0"/>
              <a:t>prepisivanje podataka (o vrstama resursa, potrošnji po jed. mere normativa) iz odabranih normativa</a:t>
            </a:r>
          </a:p>
          <a:p>
            <a:pPr marL="0" indent="0" eaLnBrk="1" hangingPunct="1">
              <a:buFont typeface="Arial" panose="020B0604020202020204" pitchFamily="34" charset="0"/>
              <a:buAutoNum type="arabicPeriod"/>
            </a:pPr>
            <a:r>
              <a:rPr lang="sr-Latn-CS" altLang="sr-Latn-RS" sz="1700" smtClean="0"/>
              <a:t>usklađivanje odabranih normativa sa konkretnim opisima i uslovima koji važe za poziciju opisanu AC</a:t>
            </a:r>
          </a:p>
          <a:p>
            <a:pPr marL="0" indent="0" eaLnBrk="1" hangingPunct="1">
              <a:buFont typeface="Arial" panose="020B0604020202020204" pitchFamily="34" charset="0"/>
              <a:buAutoNum type="arabicPeriod"/>
            </a:pPr>
            <a:r>
              <a:rPr lang="sr-Latn-CS" altLang="sr-Latn-RS" sz="1700" smtClean="0"/>
              <a:t>upisivanje jediničnih cijena resursa</a:t>
            </a:r>
          </a:p>
          <a:p>
            <a:pPr marL="0" indent="0" eaLnBrk="1" hangingPunct="1">
              <a:buFont typeface="Arial" panose="020B0604020202020204" pitchFamily="34" charset="0"/>
              <a:buAutoNum type="arabicPeriod"/>
            </a:pPr>
            <a:r>
              <a:rPr lang="sr-Latn-CS" altLang="sr-Latn-RS" sz="1700" smtClean="0"/>
              <a:t>obračun cijena koštanja potrebnih resursa za izvršenje jedne jedinice mjere AC</a:t>
            </a:r>
          </a:p>
          <a:p>
            <a:pPr lvl="1" eaLnBrk="1" hangingPunct="1">
              <a:buFont typeface="Arial" panose="020B0604020202020204" pitchFamily="34" charset="0"/>
              <a:buAutoNum type="arabicPeriod"/>
            </a:pPr>
            <a:endParaRPr lang="sr-Latn-CS" altLang="sr-Latn-RS" sz="1700" smtClean="0"/>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39975" y="935038"/>
            <a:ext cx="5400675" cy="5845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pic>
      <p:sp>
        <p:nvSpPr>
          <p:cNvPr id="23556" name="Rectangle 4"/>
          <p:cNvSpPr>
            <a:spLocks noGrp="1" noChangeArrowheads="1"/>
          </p:cNvSpPr>
          <p:nvPr>
            <p:ph type="title"/>
          </p:nvPr>
        </p:nvSpPr>
        <p:spPr>
          <a:xfrm>
            <a:off x="684213" y="260350"/>
            <a:ext cx="8077200" cy="1143000"/>
          </a:xfrm>
        </p:spPr>
        <p:txBody>
          <a:bodyPr/>
          <a:lstStyle/>
          <a:p>
            <a:pPr eaLnBrk="1" hangingPunct="1">
              <a:defRPr/>
            </a:pPr>
            <a:r>
              <a:rPr lang="sr-Latn-CS" altLang="sr-Latn-RS" sz="3200" dirty="0" smtClean="0"/>
              <a:t>REZULTAT PRIMJENE NORMATIVA= ANALIZA CIJENA</a:t>
            </a:r>
            <a:endParaRPr lang="en-GB" altLang="sr-Latn-RS" sz="3200" dirty="0" smtClean="0"/>
          </a:p>
        </p:txBody>
      </p:sp>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a:xfrm>
            <a:off x="684213" y="260350"/>
            <a:ext cx="8077200" cy="1143000"/>
          </a:xfrm>
        </p:spPr>
        <p:txBody>
          <a:bodyPr/>
          <a:lstStyle/>
          <a:p>
            <a:pPr eaLnBrk="1" hangingPunct="1">
              <a:defRPr/>
            </a:pPr>
            <a:r>
              <a:rPr lang="sr-Latn-CS" altLang="sr-Latn-RS" sz="3200" dirty="0" smtClean="0"/>
              <a:t>REZULTAT PRIMJENE NORMATIVA= ANALIZA CIJENA</a:t>
            </a:r>
            <a:endParaRPr lang="en-GB" altLang="sr-Latn-RS" sz="3200" dirty="0" smtClean="0"/>
          </a:p>
        </p:txBody>
      </p:sp>
      <p:pic>
        <p:nvPicPr>
          <p:cNvPr id="11267"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6425" y="911225"/>
            <a:ext cx="4176713" cy="5946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Lst>
        </p:spPr>
      </p:pic>
    </p:spTree>
  </p:cSld>
  <p:clrMapOvr>
    <a:overrideClrMapping bg1="lt1" tx1="dk1" bg2="lt2" tx2="dk2" accent1="accent1" accent2="accent2" accent3="accent3" accent4="accent4" accent5="accent5" accent6="accent6" hlink="hlink" folHlink="folHlink"/>
  </p:clrMapOvr>
  <p:transition>
    <p:wipe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0.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6.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7.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8.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19.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0.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5.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6.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7.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8.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9.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1028</TotalTime>
  <Words>1748</Words>
  <Application>Microsoft Office PowerPoint</Application>
  <PresentationFormat>On-screen Show (4:3)</PresentationFormat>
  <Paragraphs>169</Paragraphs>
  <Slides>18</Slides>
  <Notes>18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5" baseType="lpstr">
      <vt:lpstr>Times New Roman</vt:lpstr>
      <vt:lpstr>Arial</vt:lpstr>
      <vt:lpstr>Wingdings</vt:lpstr>
      <vt:lpstr>Optima</vt:lpstr>
      <vt:lpstr>Symbol</vt:lpstr>
      <vt:lpstr>Flow</vt:lpstr>
      <vt:lpstr>Microsoft Equation 3.0</vt:lpstr>
      <vt:lpstr>NORMIRANJE ANALIZE CIJENA STATIČKI PLANOVI PRORAČUN TRAJANJA AKTIVNOSTI</vt:lpstr>
      <vt:lpstr>NORMIRANJE</vt:lpstr>
      <vt:lpstr>NORMIRANJE</vt:lpstr>
      <vt:lpstr>REZULTAT NORMIRANJA=NORMATIVI</vt:lpstr>
      <vt:lpstr>REZULTAT NORMIRANJA=NORMATIVI</vt:lpstr>
      <vt:lpstr>REZULTAT NORMIRANJA=NORMATIVI</vt:lpstr>
      <vt:lpstr>PRIMJENA NORMATIVA=ANALIZE CIJENA</vt:lpstr>
      <vt:lpstr>REZULTAT PRIMJENE NORMATIVA= ANALIZA CIJENA</vt:lpstr>
      <vt:lpstr>REZULTAT PRIMJENE NORMATIVA= ANALIZA CIJENA</vt:lpstr>
      <vt:lpstr>REZULTAT PRIMJENE NORMATIVA= ANALIZA CIJENA</vt:lpstr>
      <vt:lpstr>PODJELA PLANOVA</vt:lpstr>
      <vt:lpstr>STATIČKI PLANOVI</vt:lpstr>
      <vt:lpstr>TEHNIKA RADA KOD PLANIRANJA</vt:lpstr>
      <vt:lpstr>STATIČKI PLAN MATERIJALA</vt:lpstr>
      <vt:lpstr>STATIČKI PLAN RADNE SNAGE</vt:lpstr>
      <vt:lpstr>PRORAČUN TRAJANJA RADOVA </vt:lpstr>
      <vt:lpstr>PRORAČUN TRAJANJA RADOVA 1</vt:lpstr>
      <vt:lpstr>PRORAČUN TRAJANJA RADOVA 2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Predavanja</dc:title>
  <dc:creator>Snezana Rutesic</dc:creator>
  <cp:lastModifiedBy>sneza</cp:lastModifiedBy>
  <cp:revision>185</cp:revision>
  <cp:lastPrinted>1601-01-01T00:00:00Z</cp:lastPrinted>
  <dcterms:created xsi:type="dcterms:W3CDTF">2007-02-13T21:38:33Z</dcterms:created>
  <dcterms:modified xsi:type="dcterms:W3CDTF">2020-02-09T22:30:45Z</dcterms:modified>
</cp:coreProperties>
</file>