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1"/>
  </p:notesMasterIdLst>
  <p:sldIdLst>
    <p:sldId id="331" r:id="rId2"/>
    <p:sldId id="307" r:id="rId3"/>
    <p:sldId id="326" r:id="rId4"/>
    <p:sldId id="332" r:id="rId5"/>
    <p:sldId id="336" r:id="rId6"/>
    <p:sldId id="334" r:id="rId7"/>
    <p:sldId id="335" r:id="rId8"/>
    <p:sldId id="328" r:id="rId9"/>
    <p:sldId id="32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6904" autoAdjust="0"/>
  </p:normalViewPr>
  <p:slideViewPr>
    <p:cSldViewPr>
      <p:cViewPr varScale="1">
        <p:scale>
          <a:sx n="53" d="100"/>
          <a:sy n="53" d="100"/>
        </p:scale>
        <p:origin x="36" y="4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3421EE9-8ABE-4053-849E-B59BF516E4E6}" type="datetimeFigureOut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E48FD3C8-CBB7-4A0B-BA39-12534C92420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CA5F5F-29E5-4AC9-AF7B-432792AE1177}" type="slidenum">
              <a:rPr lang="en-US" altLang="sr-Latn-R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en-US" altLang="sr-Latn-RS">
              <a:latin typeface="Times New Roman" panose="02020603050405020304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907983-E56B-47C5-AD0B-B4D459F2827B}" type="slidenum">
              <a:rPr lang="en-US" altLang="sr-Latn-RS">
                <a:latin typeface="Times New Roman" panose="02020603050405020304" pitchFamily="18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en-US" altLang="sr-Latn-RS">
              <a:latin typeface="Times New Roman" panose="02020603050405020304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sr-Latn-RS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B4E8188-55EA-4361-8DAE-63C200CF174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ADA0D45-35A9-4F53-884C-77F5431A732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11154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4AEAA89-7967-415A-BCF6-2C51839369F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3C608CE-3660-4302-9A20-7CB3962A17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718691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25DEBF9-FEB0-460D-BD55-8E975F4B288C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A418573B-BD86-4D32-89E7-CC277BDDBC7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176857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382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D6D8491-CC28-4C05-B2D6-5095B5555A6B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AB6D702-0DBF-484F-A82B-67D93068DEF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18506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D1FC47FC-4EBE-45E6-8BB2-9F561C26CB2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96C0FCC-9093-43F8-8100-EF5BACCCA8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43543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09F0D02-AC3D-4963-B36A-F648FB4F0145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61B0E2A-51DF-464C-8B50-C30C74417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140701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1D7A51B0-E178-4E36-98BF-BB50E28E9767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2762803-07B1-4BF8-BA76-B976235AE1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200349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C8B83AC-B01A-4C6A-B233-3BA82C079388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831A2C0-2003-4A71-AED6-BC21F7054F0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2512792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EB27285E-4DBD-4AB0-BC3F-CA8B0430F362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F49E70A-4426-4F2F-A7AE-B4AE853A95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088006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F5C6735-A123-46A2-8799-E206860B929F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DCF6AFB5-2489-41B8-B231-47998521D9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8075999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FDDC5ED2-CE2F-4D90-B709-474D3211E351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01D5715B-D524-4CB3-8414-D05F1401D8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513374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8788" y="498475"/>
            <a:ext cx="82296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grpSp>
        <p:nvGrpSpPr>
          <p:cNvPr id="1030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mtClean="0"/>
              <a:t>Upravljanje projektima pomoću MS Projecta</a:t>
            </a:r>
          </a:p>
        </p:txBody>
      </p:sp>
      <p:sp>
        <p:nvSpPr>
          <p:cNvPr id="13315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sr-Latn-RS" sz="1200" smtClean="0"/>
              <a:t>N</a:t>
            </a:r>
            <a:r>
              <a:rPr lang="en-GB" altLang="sr-Latn-RS" sz="1200" smtClean="0"/>
              <a:t>am</a:t>
            </a:r>
            <a:r>
              <a:rPr lang="sr-Latn-CS" altLang="sr-Latn-RS" sz="1200" smtClean="0"/>
              <a:t>ijen</a:t>
            </a:r>
            <a:r>
              <a:rPr lang="en-GB" altLang="sr-Latn-RS" sz="1200" smtClean="0"/>
              <a:t>jen za planiranje</a:t>
            </a:r>
            <a:r>
              <a:rPr lang="sr-Latn-CS" altLang="sr-Latn-RS" sz="1200" smtClean="0"/>
              <a:t>, </a:t>
            </a:r>
            <a:r>
              <a:rPr lang="en-GB" altLang="sr-Latn-RS" sz="1200" smtClean="0"/>
              <a:t>praćenje </a:t>
            </a:r>
            <a:r>
              <a:rPr lang="sr-Latn-CS" altLang="sr-Latn-RS" sz="1200" smtClean="0"/>
              <a:t> </a:t>
            </a:r>
            <a:r>
              <a:rPr lang="en-GB" altLang="sr-Latn-RS" sz="1200" smtClean="0"/>
              <a:t>i kontrolu realizacije manjih i srednjih projekta</a:t>
            </a:r>
            <a:endParaRPr lang="sr-Latn-CS" altLang="sr-Latn-RS" sz="1200" smtClean="0"/>
          </a:p>
          <a:p>
            <a:r>
              <a:rPr lang="en-GB" altLang="sr-Latn-RS" sz="1200" smtClean="0"/>
              <a:t>MS Project pomaže da se postigne sl</a:t>
            </a:r>
            <a:r>
              <a:rPr lang="sr-Latn-CS" altLang="sr-Latn-RS" sz="1200" smtClean="0"/>
              <a:t>j</a:t>
            </a:r>
            <a:r>
              <a:rPr lang="en-GB" altLang="sr-Latn-RS" sz="1200" smtClean="0"/>
              <a:t>edeće:</a:t>
            </a:r>
          </a:p>
          <a:p>
            <a:pPr lvl="1"/>
            <a:r>
              <a:rPr lang="en-GB" altLang="sr-Latn-RS" sz="1200" smtClean="0"/>
              <a:t>Praćenje svih informacija o </a:t>
            </a:r>
            <a:r>
              <a:rPr lang="sr-Latn-CS" altLang="sr-Latn-RS" sz="1200" smtClean="0"/>
              <a:t>projektu:</a:t>
            </a:r>
            <a:r>
              <a:rPr lang="en-GB" altLang="sr-Latn-RS" sz="1200" smtClean="0"/>
              <a:t> trajanju i resursima</a:t>
            </a:r>
          </a:p>
          <a:p>
            <a:pPr lvl="1"/>
            <a:r>
              <a:rPr lang="en-GB" altLang="sr-Latn-RS" sz="1200" smtClean="0"/>
              <a:t>Vizualizacija i prezent</a:t>
            </a:r>
            <a:r>
              <a:rPr lang="sr-Latn-CS" altLang="sr-Latn-RS" sz="1200" smtClean="0"/>
              <a:t>ovanje</a:t>
            </a:r>
            <a:r>
              <a:rPr lang="en-GB" altLang="sr-Latn-RS" sz="1200" smtClean="0"/>
              <a:t> plana projekta u standardnim,</a:t>
            </a:r>
            <a:r>
              <a:rPr lang="sr-Latn-ME" altLang="sr-Latn-RS" sz="1200" smtClean="0"/>
              <a:t> i jasnim </a:t>
            </a:r>
            <a:r>
              <a:rPr lang="en-GB" altLang="sr-Latn-RS" sz="1200" smtClean="0"/>
              <a:t>formatima</a:t>
            </a:r>
          </a:p>
          <a:p>
            <a:pPr lvl="1"/>
            <a:r>
              <a:rPr lang="sr-Latn-CS" altLang="sr-Latn-RS" sz="1200" smtClean="0"/>
              <a:t>Efikasno r</a:t>
            </a:r>
            <a:r>
              <a:rPr lang="en-GB" altLang="sr-Latn-RS" sz="1200" smtClean="0"/>
              <a:t>aspoređivanje zadataka i resursa</a:t>
            </a:r>
            <a:endParaRPr lang="sr-Latn-CS" altLang="sr-Latn-RS" sz="1200" smtClean="0"/>
          </a:p>
          <a:p>
            <a:pPr lvl="1"/>
            <a:r>
              <a:rPr lang="en-GB" altLang="sr-Latn-RS" sz="1200" smtClean="0"/>
              <a:t>Razm</a:t>
            </a:r>
            <a:r>
              <a:rPr lang="sr-Latn-CS" altLang="sr-Latn-RS" sz="1200" smtClean="0"/>
              <a:t>j</a:t>
            </a:r>
            <a:r>
              <a:rPr lang="en-GB" altLang="sr-Latn-RS" sz="1200" smtClean="0"/>
              <a:t>ena informacija o projektu</a:t>
            </a:r>
          </a:p>
          <a:p>
            <a:pPr lvl="1"/>
            <a:r>
              <a:rPr lang="en-GB" altLang="sr-Latn-RS" sz="1200" smtClean="0"/>
              <a:t>Komunikacija sa resursima i drugim odgovorn</a:t>
            </a:r>
            <a:r>
              <a:rPr lang="sr-Latn-CS" altLang="sr-Latn-RS" sz="1200" smtClean="0"/>
              <a:t>im za realizaciju projekta</a:t>
            </a:r>
          </a:p>
          <a:p>
            <a:r>
              <a:rPr lang="sr-Latn-CS" altLang="sr-Latn-RS" sz="1200" smtClean="0"/>
              <a:t>potrebne informacije za unos u Ms Project:</a:t>
            </a:r>
          </a:p>
          <a:p>
            <a:pPr lvl="1"/>
            <a:r>
              <a:rPr lang="sr-Latn-CS" altLang="sr-Latn-RS" sz="1200" smtClean="0"/>
              <a:t>za izradu planova izvršenja radova -informacije o aktivnostima: </a:t>
            </a:r>
            <a:r>
              <a:rPr lang="sr-Latn-CS" altLang="sr-Latn-RS" sz="1200" i="1" smtClean="0">
                <a:solidFill>
                  <a:srgbClr val="FF0000"/>
                </a:solidFill>
              </a:rPr>
              <a:t>(obrađeno u prethodnom predavanju)</a:t>
            </a:r>
            <a:endParaRPr lang="sr-Latn-CS" altLang="sr-Latn-RS" sz="1200" smtClean="0"/>
          </a:p>
          <a:p>
            <a:pPr lvl="2"/>
            <a:r>
              <a:rPr lang="sr-Latn-CS" altLang="sr-Latn-RS" sz="1200" smtClean="0"/>
              <a:t>nazivi aktivnosti; </a:t>
            </a:r>
          </a:p>
          <a:p>
            <a:pPr lvl="2"/>
            <a:r>
              <a:rPr lang="sr-Latn-CS" altLang="sr-Latn-RS" sz="1200" smtClean="0"/>
              <a:t>trajanje aktivnosti;</a:t>
            </a:r>
          </a:p>
          <a:p>
            <a:pPr lvl="2"/>
            <a:r>
              <a:rPr lang="sr-Latn-CS" altLang="sr-Latn-RS" sz="1200" smtClean="0"/>
              <a:t>međuzavisnosti aktivnosti;</a:t>
            </a:r>
          </a:p>
          <a:p>
            <a:pPr lvl="1"/>
            <a:r>
              <a:rPr lang="sr-Latn-CS" altLang="sr-Latn-RS" sz="1200" b="1" smtClean="0"/>
              <a:t>za izradu dinamičkih planova resursa - informacije o resursima</a:t>
            </a:r>
            <a:r>
              <a:rPr lang="sr-Latn-CS" altLang="sr-Latn-RS" sz="1200" b="1" u="sng" smtClean="0"/>
              <a:t>: </a:t>
            </a:r>
            <a:r>
              <a:rPr lang="sr-Latn-CS" altLang="sr-Latn-RS" sz="1200" b="1" u="sng" smtClean="0">
                <a:solidFill>
                  <a:srgbClr val="FF0000"/>
                </a:solidFill>
              </a:rPr>
              <a:t>(</a:t>
            </a:r>
            <a:r>
              <a:rPr lang="sr-Latn-CS" altLang="sr-Latn-RS" sz="1200" b="1" i="1" u="sng" smtClean="0">
                <a:solidFill>
                  <a:srgbClr val="FF0000"/>
                </a:solidFill>
              </a:rPr>
              <a:t>tema ovog predavanja)</a:t>
            </a:r>
            <a:endParaRPr lang="sr-Latn-CS" altLang="sr-Latn-RS" sz="1200" b="1" u="sng" smtClean="0"/>
          </a:p>
          <a:p>
            <a:pPr lvl="2"/>
            <a:r>
              <a:rPr lang="sr-Latn-CS" altLang="sr-Latn-RS" sz="1200" b="1" smtClean="0"/>
              <a:t>lista resursa sa troškovima resursa; </a:t>
            </a:r>
          </a:p>
          <a:p>
            <a:pPr lvl="2"/>
            <a:r>
              <a:rPr lang="sr-Latn-CS" altLang="sr-Latn-RS" sz="1200" b="1" smtClean="0"/>
              <a:t>pridruživanje resursa pojedinim aktivnostima (angažovanje);</a:t>
            </a:r>
          </a:p>
          <a:p>
            <a:pPr lvl="2"/>
            <a:r>
              <a:rPr lang="sr-Latn-CS" altLang="sr-Latn-RS" sz="1200" b="1" smtClean="0"/>
              <a:t>fiksni troškovi aktivnosti (za potrebe dinamičkih finansijskih planova);</a:t>
            </a:r>
          </a:p>
          <a:p>
            <a:pPr lvl="1"/>
            <a:r>
              <a:rPr lang="sr-Latn-CS" altLang="sr-Latn-RS" sz="1200" smtClean="0"/>
              <a:t>za praćenje realizacije projekta, potrebne su informacije o:</a:t>
            </a:r>
          </a:p>
          <a:p>
            <a:pPr lvl="2"/>
            <a:r>
              <a:rPr lang="sr-Latn-CS" altLang="sr-Latn-RS" sz="1200" smtClean="0"/>
              <a:t>napredovanju- izvršavanju aktivnosti; </a:t>
            </a:r>
          </a:p>
          <a:p>
            <a:pPr lvl="2"/>
            <a:r>
              <a:rPr lang="sr-Latn-CS" altLang="sr-Latn-RS" sz="1200" smtClean="0"/>
              <a:t>promjeni trajanja ili zavisnosti; </a:t>
            </a:r>
          </a:p>
          <a:p>
            <a:pPr lvl="2"/>
            <a:r>
              <a:rPr lang="sr-Latn-CS" altLang="sr-Latn-RS" sz="1200" smtClean="0"/>
              <a:t>promjeni resursa i angažovanja; </a:t>
            </a:r>
          </a:p>
          <a:p>
            <a:pPr lvl="2"/>
            <a:r>
              <a:rPr lang="sr-Latn-CS" altLang="sr-Latn-RS" sz="1200" smtClean="0"/>
              <a:t>promjeni u troškovima</a:t>
            </a:r>
          </a:p>
          <a:p>
            <a:pPr lvl="2"/>
            <a:endParaRPr lang="en-GB" altLang="sr-Latn-RS" sz="12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sr-Latn-RS" smtClean="0"/>
              <a:t>Resursi u </a:t>
            </a:r>
            <a:r>
              <a:rPr lang="en-GB" altLang="sr-Latn-RS" smtClean="0"/>
              <a:t>MS Project</a:t>
            </a:r>
            <a:r>
              <a:rPr lang="sr-Latn-ME" altLang="sr-Latn-RS" smtClean="0"/>
              <a:t>u</a:t>
            </a:r>
            <a:endParaRPr lang="en-GB" altLang="sr-Latn-RS" smtClean="0"/>
          </a:p>
        </p:txBody>
      </p:sp>
      <p:sp>
        <p:nvSpPr>
          <p:cNvPr id="13315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 2" panose="05020102010507070707" pitchFamily="18" charset="2"/>
              <a:buNone/>
              <a:defRPr/>
            </a:pPr>
            <a:r>
              <a:rPr lang="da-DK" sz="1500" i="1" dirty="0"/>
              <a:t>Svaki resurs u planu projekta treba da ima troškove</a:t>
            </a:r>
            <a:r>
              <a:rPr lang="sr-Latn-ME" sz="1500" i="1" dirty="0"/>
              <a:t>. </a:t>
            </a:r>
            <a:r>
              <a:rPr lang="da-DK" sz="1500" i="1" dirty="0"/>
              <a:t>Ako je neki resurs raspoloživ u neograničenim količinama i ne košta ništa, ne treba ga uzimati u obzir pri formiranju plana </a:t>
            </a:r>
            <a:r>
              <a:rPr lang="da-DK" sz="1500" i="1" dirty="0" smtClean="0"/>
              <a:t>projekta</a:t>
            </a:r>
            <a:endParaRPr lang="sr-Latn-ME" sz="1500" i="1" dirty="0" smtClean="0"/>
          </a:p>
          <a:p>
            <a:pPr marL="0" indent="0" eaLnBrk="1" hangingPunct="1">
              <a:spcBef>
                <a:spcPct val="0"/>
              </a:spcBef>
              <a:buFont typeface="Wingdings 2" panose="05020102010507070707" pitchFamily="18" charset="2"/>
              <a:buNone/>
              <a:defRPr/>
            </a:pPr>
            <a:endParaRPr lang="sr-Latn-ME" sz="1500" i="1" dirty="0" smtClean="0"/>
          </a:p>
          <a:p>
            <a:pPr eaLnBrk="1" hangingPunct="1">
              <a:spcBef>
                <a:spcPct val="0"/>
              </a:spcBef>
              <a:defRPr/>
            </a:pPr>
            <a:r>
              <a:rPr lang="sr-Latn-CS" altLang="sr-Latn-RS" sz="1500" dirty="0" smtClean="0">
                <a:latin typeface="Arial" charset="0"/>
                <a:cs typeface="Arial" charset="0"/>
              </a:rPr>
              <a:t>Tipovi resursa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sr-Latn-CS" altLang="sr-Latn-RS" sz="1500" b="1" dirty="0" smtClean="0">
                <a:latin typeface="Arial" charset="0"/>
                <a:cs typeface="Arial" charset="0"/>
              </a:rPr>
              <a:t>radni resursi </a:t>
            </a:r>
            <a:r>
              <a:rPr lang="sr-Latn-CS" altLang="sr-Latn-RS" sz="1500" i="1" dirty="0" smtClean="0">
                <a:latin typeface="Arial" charset="0"/>
                <a:cs typeface="Arial" charset="0"/>
              </a:rPr>
              <a:t>(work resources)- </a:t>
            </a:r>
            <a:r>
              <a:rPr lang="sr-Latn-CS" altLang="sr-Latn-RS" sz="1500" dirty="0" smtClean="0">
                <a:latin typeface="Arial" charset="0"/>
                <a:cs typeface="Arial" charset="0"/>
              </a:rPr>
              <a:t>resursi čija se potrošnja (angažovanje) iskazuje u satima- </a:t>
            </a:r>
            <a:r>
              <a:rPr lang="sr-Latn-CS" altLang="sr-Latn-RS" sz="1500" u="sng" dirty="0" smtClean="0">
                <a:latin typeface="Arial" charset="0"/>
                <a:cs typeface="Arial" charset="0"/>
              </a:rPr>
              <a:t>pridruživanje ovih resursa aktivnostima podrazumijeva zadavanje vremena </a:t>
            </a:r>
            <a:r>
              <a:rPr lang="sr-Latn-CS" altLang="sr-Latn-RS" sz="1500" u="sng" dirty="0">
                <a:latin typeface="Arial" charset="0"/>
                <a:cs typeface="Arial" charset="0"/>
              </a:rPr>
              <a:t>(</a:t>
            </a:r>
            <a:r>
              <a:rPr lang="sr-Latn-CS" altLang="sr-Latn-RS" sz="1500" u="sng" dirty="0" smtClean="0">
                <a:latin typeface="Arial" charset="0"/>
                <a:cs typeface="Arial" charset="0"/>
              </a:rPr>
              <a:t>h)koje resursi moraju da provedu na aktivnosti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sr-Latn-CS" altLang="sr-Latn-RS" sz="1500" dirty="0" smtClean="0">
                <a:latin typeface="Arial" charset="0"/>
                <a:cs typeface="Arial" charset="0"/>
              </a:rPr>
              <a:t>r</a:t>
            </a:r>
            <a:r>
              <a:rPr lang="en-US" altLang="sr-Latn-RS" sz="1500" dirty="0" smtClean="0">
                <a:latin typeface="Arial" charset="0"/>
                <a:cs typeface="Arial" charset="0"/>
              </a:rPr>
              <a:t>a</a:t>
            </a:r>
            <a:r>
              <a:rPr lang="sr-Latn-CS" altLang="sr-Latn-RS" sz="1500" dirty="0" smtClean="0">
                <a:latin typeface="Arial" charset="0"/>
                <a:cs typeface="Arial" charset="0"/>
              </a:rPr>
              <a:t>dni resursi (ljudi pojedinačno ili timovi ljudi),</a:t>
            </a:r>
          </a:p>
          <a:p>
            <a:pPr lvl="2" eaLnBrk="1" hangingPunct="1">
              <a:spcBef>
                <a:spcPct val="0"/>
              </a:spcBef>
              <a:defRPr/>
            </a:pPr>
            <a:r>
              <a:rPr lang="sr-Latn-CS" altLang="sr-Latn-RS" sz="1500" dirty="0" smtClean="0">
                <a:latin typeface="Arial" charset="0"/>
                <a:cs typeface="Arial" charset="0"/>
              </a:rPr>
              <a:t>resursi tipa</a:t>
            </a:r>
            <a:r>
              <a:rPr lang="en-US" altLang="sr-Latn-RS" sz="1500" dirty="0" smtClean="0">
                <a:latin typeface="Arial" charset="0"/>
                <a:cs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  <a:cs typeface="Arial" charset="0"/>
              </a:rPr>
              <a:t>oprem</a:t>
            </a:r>
            <a:r>
              <a:rPr lang="sr-Latn-CS" altLang="sr-Latn-RS" sz="1500" dirty="0" smtClean="0">
                <a:latin typeface="Arial" charset="0"/>
                <a:cs typeface="Arial" charset="0"/>
              </a:rPr>
              <a:t>a (radne mašine, prostorije...)</a:t>
            </a:r>
          </a:p>
          <a:p>
            <a:pPr lvl="2" eaLnBrk="1" hangingPunct="1">
              <a:spcBef>
                <a:spcPct val="0"/>
              </a:spcBef>
              <a:defRPr/>
            </a:pPr>
            <a:endParaRPr lang="sr-Latn-CS" altLang="sr-Latn-RS" sz="1500" dirty="0" smtClean="0"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r>
              <a:rPr lang="sr-Latn-CS" altLang="sr-Latn-RS" sz="1500" b="1" dirty="0" smtClean="0">
                <a:latin typeface="Arial" charset="0"/>
                <a:cs typeface="Arial" charset="0"/>
              </a:rPr>
              <a:t>materijalni resursi </a:t>
            </a:r>
            <a:r>
              <a:rPr lang="sr-Latn-CS" altLang="sr-Latn-RS" sz="1500" i="1" dirty="0" smtClean="0">
                <a:latin typeface="Arial" charset="0"/>
                <a:cs typeface="Arial" charset="0"/>
              </a:rPr>
              <a:t>(material resources)</a:t>
            </a:r>
            <a:r>
              <a:rPr lang="sr-Latn-CS" altLang="sr-Latn-RS" sz="1500" dirty="0" smtClean="0">
                <a:latin typeface="Arial" charset="0"/>
                <a:cs typeface="Arial" charset="0"/>
              </a:rPr>
              <a:t>- resursi (potrošni materijal koji se koristi) čija se potrošnja iskazuje u pojedinačno definisanim jedinicama mjere (kg, t, m3, kom....)-</a:t>
            </a:r>
            <a:r>
              <a:rPr lang="sr-Latn-CS" altLang="sr-Latn-RS" sz="1500" u="sng" dirty="0" smtClean="0">
                <a:latin typeface="Arial" charset="0"/>
                <a:cs typeface="Arial" charset="0"/>
              </a:rPr>
              <a:t>pridruživanjem ovih resursa aktivnostima, zadaje se količina materijala koja će biti iskorišćena (u odgovarajućim jedinicama)</a:t>
            </a:r>
          </a:p>
          <a:p>
            <a:pPr lvl="1" eaLnBrk="1" hangingPunct="1">
              <a:spcBef>
                <a:spcPct val="0"/>
              </a:spcBef>
              <a:defRPr/>
            </a:pPr>
            <a:endParaRPr lang="sr-Latn-CS" altLang="sr-Latn-RS" sz="1500" u="sng" dirty="0" smtClean="0">
              <a:latin typeface="Arial" charset="0"/>
              <a:cs typeface="Arial" charset="0"/>
            </a:endParaRPr>
          </a:p>
          <a:p>
            <a:pPr lvl="1" eaLnBrk="1" hangingPunct="1">
              <a:spcBef>
                <a:spcPct val="0"/>
              </a:spcBef>
              <a:defRPr/>
            </a:pPr>
            <a:r>
              <a:rPr lang="sr-Latn-CS" altLang="sr-Latn-RS" sz="1500" i="1" dirty="0" smtClean="0">
                <a:latin typeface="Arial" charset="0"/>
                <a:cs typeface="Arial" charset="0"/>
              </a:rPr>
              <a:t>troškovni resursi (cost resource) (putovanja i slično što nije direkno vezano za rad projektu ali predstavljaju trošak).- postoji u novijim verzijama projekta (Ms Project 2007 i više)</a:t>
            </a:r>
          </a:p>
          <a:p>
            <a:pPr lvl="1" eaLnBrk="1" hangingPunct="1">
              <a:spcBef>
                <a:spcPct val="0"/>
              </a:spcBef>
              <a:defRPr/>
            </a:pPr>
            <a:r>
              <a:rPr lang="sr-Latn-ME" sz="1500" dirty="0" smtClean="0"/>
              <a:t>.</a:t>
            </a:r>
            <a:endParaRPr lang="sr-Latn-CS" altLang="sr-Latn-RS" sz="1500" i="1" dirty="0" smtClean="0">
              <a:latin typeface="Arial" charset="0"/>
              <a:cs typeface="Arial" charset="0"/>
            </a:endParaRPr>
          </a:p>
          <a:p>
            <a:pPr lvl="2">
              <a:defRPr/>
            </a:pPr>
            <a:endParaRPr lang="en-GB" altLang="sr-Latn-RS" sz="15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Rad sa resursima </a:t>
            </a:r>
            <a:r>
              <a:rPr lang="sr-Latn-ME" altLang="sr-Latn-RS" smtClean="0"/>
              <a:t>u </a:t>
            </a:r>
            <a:r>
              <a:rPr lang="en-GB" altLang="sr-Latn-RS" smtClean="0"/>
              <a:t>MS Project</a:t>
            </a:r>
            <a:r>
              <a:rPr lang="sr-Latn-ME" altLang="sr-Latn-RS" smtClean="0"/>
              <a:t>u</a:t>
            </a:r>
            <a:endParaRPr lang="en-GB" altLang="sr-Latn-RS" smtClean="0"/>
          </a:p>
        </p:txBody>
      </p:sp>
      <p:sp>
        <p:nvSpPr>
          <p:cNvPr id="14339" name="Rectangle 9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29600" cy="4572000"/>
          </a:xfrm>
        </p:spPr>
        <p:txBody>
          <a:bodyPr/>
          <a:lstStyle/>
          <a:p>
            <a:r>
              <a:rPr lang="sr-Latn-CS" altLang="sr-Latn-RS" b="1" smtClean="0"/>
              <a:t>Planiranje – izrada dinamičkih planova resursa</a:t>
            </a:r>
          </a:p>
          <a:p>
            <a:pPr lvl="1"/>
            <a:r>
              <a:rPr lang="sr-Latn-CS" altLang="sr-Latn-RS" smtClean="0"/>
              <a:t>Definisanje resursa – kreiranje liste raspoloživih resursa</a:t>
            </a:r>
          </a:p>
          <a:p>
            <a:pPr lvl="1"/>
            <a:r>
              <a:rPr lang="sr-Latn-CS" altLang="sr-Latn-RS" smtClean="0"/>
              <a:t>Dodjela (raspoređivanje) resursa aktivnostima – povezivanje aktivnosti sa potrebnim resursima </a:t>
            </a:r>
          </a:p>
          <a:p>
            <a:pPr lvl="1"/>
            <a:endParaRPr lang="sr-Latn-CS" altLang="sr-Latn-RS" smtClean="0"/>
          </a:p>
          <a:p>
            <a:r>
              <a:rPr lang="sr-Latn-CS" altLang="sr-Latn-RS" b="1" smtClean="0"/>
              <a:t>Optimizacija resursa</a:t>
            </a:r>
          </a:p>
          <a:p>
            <a:pPr lvl="1"/>
            <a:r>
              <a:rPr lang="sr-Latn-CS" altLang="sr-Latn-RS" smtClean="0"/>
              <a:t>Nivelisanje (preraspodjela) resursa – optimizacija rasporeda resursa</a:t>
            </a:r>
          </a:p>
          <a:p>
            <a:pPr lvl="1">
              <a:buFont typeface="Wingdings 2" panose="05020102010507070707" pitchFamily="18" charset="2"/>
              <a:buNone/>
            </a:pPr>
            <a:endParaRPr lang="sr-Latn-CS" altLang="sr-Latn-RS" smtClean="0"/>
          </a:p>
          <a:p>
            <a:r>
              <a:rPr lang="sr-Latn-CS" altLang="sr-Latn-RS" b="1" smtClean="0"/>
              <a:t>Upravljanje resursima tokom realizacije projekta</a:t>
            </a:r>
          </a:p>
          <a:p>
            <a:pPr lvl="1"/>
            <a:r>
              <a:rPr lang="sr-Latn-CS" altLang="sr-Latn-RS" smtClean="0"/>
              <a:t>Prebacivanje resursa sa jednih (nekritičnih) na druge (kritične) aktivnosti</a:t>
            </a:r>
          </a:p>
          <a:p>
            <a:pPr lvl="1"/>
            <a:r>
              <a:rPr lang="sr-Latn-CS" altLang="sr-Latn-RS" smtClean="0"/>
              <a:t>Dodavanje resursa da bi se aktivnost brže ili na vrijeme završila</a:t>
            </a:r>
          </a:p>
          <a:p>
            <a:pPr lvl="1"/>
            <a:r>
              <a:rPr lang="sr-Latn-CS" altLang="sr-Latn-RS" smtClean="0"/>
              <a:t>Mijenjanje količine rada potrebnog da se aktivnost uspješno završi</a:t>
            </a:r>
          </a:p>
          <a:p>
            <a:pPr lvl="1"/>
            <a:endParaRPr lang="sr-Latn-CS" altLang="sr-Latn-RS" smtClean="0"/>
          </a:p>
          <a:p>
            <a:pPr lvl="1"/>
            <a:endParaRPr lang="sr-Latn-CS" altLang="sr-Latn-RS" smtClean="0"/>
          </a:p>
          <a:p>
            <a:pPr lvl="2"/>
            <a:endParaRPr lang="en-GB" altLang="sr-Latn-R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4450"/>
          </a:xfrm>
        </p:spPr>
        <p:txBody>
          <a:bodyPr/>
          <a:lstStyle/>
          <a:p>
            <a:r>
              <a:rPr lang="sr-Latn-ME" altLang="en-US" smtClean="0"/>
              <a:t>Planiranje resursa u Ms Project-u - izrada dinamičkih planova resursa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pPr marL="342900" indent="-342900">
              <a:buFont typeface="Calibri" panose="020F0502020204030204" pitchFamily="34" charset="0"/>
              <a:buAutoNum type="arabicPeriod"/>
            </a:pPr>
            <a:r>
              <a:rPr lang="en-GB" altLang="en-US" sz="1400" b="1" smtClean="0"/>
              <a:t>Definisanje </a:t>
            </a:r>
            <a:r>
              <a:rPr lang="sr-Latn-ME" altLang="en-US" sz="1400" b="1" smtClean="0"/>
              <a:t>resursa</a:t>
            </a:r>
            <a:r>
              <a:rPr lang="en-GB" altLang="en-US" sz="1400" b="1" smtClean="0"/>
              <a:t> </a:t>
            </a:r>
            <a:r>
              <a:rPr lang="sr-Latn-ME" altLang="en-US" sz="1400" b="1" smtClean="0"/>
              <a:t>–</a:t>
            </a:r>
            <a:r>
              <a:rPr lang="sr-Latn-ME" altLang="en-US" sz="1400" smtClean="0"/>
              <a:t>kreiranje liste raspoloživih resursa (za svaki projekat pojedinačno ili jedinstvena lista za sve projekte) </a:t>
            </a:r>
            <a:r>
              <a:rPr lang="en-GB" altLang="en-US" sz="1400" smtClean="0"/>
              <a:t>-</a:t>
            </a:r>
            <a:r>
              <a:rPr lang="en-GB" altLang="en-US" sz="1400" i="1" smtClean="0">
                <a:solidFill>
                  <a:srgbClr val="FF0000"/>
                </a:solidFill>
              </a:rPr>
              <a:t>AKO SU UPISANI</a:t>
            </a:r>
            <a:r>
              <a:rPr lang="sr-Latn-ME" altLang="en-US" sz="1400" i="1" smtClean="0">
                <a:solidFill>
                  <a:srgbClr val="FF0000"/>
                </a:solidFill>
              </a:rPr>
              <a:t> U LISTU</a:t>
            </a:r>
            <a:r>
              <a:rPr lang="en-GB" altLang="en-US" sz="1400" i="1" smtClean="0">
                <a:solidFill>
                  <a:srgbClr val="FF0000"/>
                </a:solidFill>
              </a:rPr>
              <a:t> TO NE ZNAČI DA SE TROŠE U AKTIVNOSTIMA, NEGO DA SE </a:t>
            </a:r>
            <a:r>
              <a:rPr lang="en-GB" altLang="en-US" sz="1400" b="1" i="1" u="sng" smtClean="0">
                <a:solidFill>
                  <a:srgbClr val="FF0000"/>
                </a:solidFill>
              </a:rPr>
              <a:t>MOGU DODIJELITI </a:t>
            </a:r>
            <a:r>
              <a:rPr lang="en-GB" altLang="en-US" sz="1400" i="1" smtClean="0">
                <a:solidFill>
                  <a:srgbClr val="FF0000"/>
                </a:solidFill>
              </a:rPr>
              <a:t>AKTIVNOSTIMA</a:t>
            </a:r>
            <a:r>
              <a:rPr lang="sr-Latn-ME" altLang="en-US" sz="1400" i="1" smtClean="0">
                <a:solidFill>
                  <a:srgbClr val="FF0000"/>
                </a:solidFill>
              </a:rPr>
              <a:t>!!!!</a:t>
            </a:r>
          </a:p>
          <a:p>
            <a:pPr marL="342900" indent="-342900">
              <a:buFont typeface="Calibri" panose="020F0502020204030204" pitchFamily="34" charset="0"/>
              <a:buAutoNum type="arabicPeriod"/>
            </a:pPr>
            <a:endParaRPr lang="sr-Latn-ME" altLang="en-US" sz="1400" i="1" smtClean="0">
              <a:solidFill>
                <a:srgbClr val="FF0000"/>
              </a:solidFill>
            </a:endParaRPr>
          </a:p>
          <a:p>
            <a:pPr marL="652463" lvl="1" indent="-285750">
              <a:spcBef>
                <a:spcPct val="0"/>
              </a:spcBef>
            </a:pPr>
            <a:r>
              <a:rPr lang="sr-Latn-ME" altLang="en-US" sz="1400" smtClean="0"/>
              <a:t>Podaci koji se unose za resurse (neki se automatski dodjeljuju, a mogu se mijenjati):</a:t>
            </a:r>
          </a:p>
          <a:p>
            <a:pPr marL="927100" lvl="2" indent="-285750">
              <a:spcBef>
                <a:spcPct val="0"/>
              </a:spcBef>
            </a:pPr>
            <a:r>
              <a:rPr lang="sr-Latn-ME" altLang="en-US" sz="1400" b="1" u="sng" smtClean="0"/>
              <a:t>obavezni: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b="1" smtClean="0"/>
              <a:t>ime (naziv) </a:t>
            </a:r>
            <a:r>
              <a:rPr lang="sr-Latn-ME" altLang="en-US" smtClean="0"/>
              <a:t>-  za osobu se može unijeti ime ili opis posla  (npr. Armirac 1 ili Petar Petrovic)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b="1" smtClean="0"/>
              <a:t>tip </a:t>
            </a:r>
            <a:r>
              <a:rPr lang="sr-Latn-ME" altLang="en-US" smtClean="0"/>
              <a:t>- iz padajuće liste se može odabrati radni ili materijalni tip resursa</a:t>
            </a:r>
          </a:p>
          <a:p>
            <a:pPr marL="1200150" lvl="3" indent="-285750">
              <a:spcBef>
                <a:spcPct val="0"/>
              </a:spcBef>
            </a:pPr>
            <a:r>
              <a:rPr lang="vi-VN" altLang="en-US" b="1" smtClean="0"/>
              <a:t>kalendar </a:t>
            </a:r>
            <a:r>
              <a:rPr lang="sr-Latn-ME" altLang="en-US" b="1" smtClean="0"/>
              <a:t>resursa </a:t>
            </a:r>
            <a:r>
              <a:rPr lang="sr-Latn-ME" altLang="en-US" smtClean="0"/>
              <a:t>–</a:t>
            </a:r>
            <a:r>
              <a:rPr lang="vi-VN" altLang="en-US" smtClean="0"/>
              <a:t> </a:t>
            </a:r>
            <a:r>
              <a:rPr lang="sr-Latn-ME" altLang="en-US" smtClean="0"/>
              <a:t>samo za radne resurse; </a:t>
            </a:r>
            <a:r>
              <a:rPr lang="vi-VN" altLang="en-US" smtClean="0"/>
              <a:t>koristi </a:t>
            </a:r>
            <a:r>
              <a:rPr lang="sr-Latn-ME" altLang="en-US" smtClean="0"/>
              <a:t>se </a:t>
            </a:r>
            <a:r>
              <a:rPr lang="vi-VN" altLang="en-US" smtClean="0"/>
              <a:t>pri raspoređivanju resursa (u njemu su zadati radni i neradni dani</a:t>
            </a:r>
            <a:r>
              <a:rPr lang="sr-Latn-ME" altLang="en-US" smtClean="0"/>
              <a:t> i radno i neradno vrijeme</a:t>
            </a:r>
            <a:r>
              <a:rPr lang="vi-VN" altLang="en-US" smtClean="0"/>
              <a:t>)- može biti drugačiji od kalendara za aktivnost i kalendara za projekat!</a:t>
            </a:r>
          </a:p>
          <a:p>
            <a:pPr marL="1200150" lvl="3" indent="-285750">
              <a:spcBef>
                <a:spcPct val="0"/>
              </a:spcBef>
            </a:pPr>
            <a:r>
              <a:rPr lang="vi-VN" altLang="en-US" smtClean="0"/>
              <a:t>način na koji MS Project opterećuje troškovima resurse po aktivnosti i može biti:</a:t>
            </a:r>
          </a:p>
          <a:p>
            <a:pPr marL="1474788" lvl="4" indent="-285750">
              <a:spcBef>
                <a:spcPct val="0"/>
              </a:spcBef>
            </a:pPr>
            <a:r>
              <a:rPr lang="vi-VN" altLang="en-US" smtClean="0"/>
              <a:t>Start – Project računa trošak aktivnosti čim aktivnost otpočne</a:t>
            </a:r>
          </a:p>
          <a:p>
            <a:pPr marL="1474788" lvl="4" indent="-285750">
              <a:spcBef>
                <a:spcPct val="0"/>
              </a:spcBef>
            </a:pPr>
            <a:r>
              <a:rPr lang="vi-VN" altLang="en-US" smtClean="0"/>
              <a:t>End – Project računa trošak aktivnosti kada se aktivnost završi</a:t>
            </a:r>
          </a:p>
          <a:p>
            <a:pPr marL="1474788" lvl="4" indent="-285750">
              <a:spcBef>
                <a:spcPct val="0"/>
              </a:spcBef>
            </a:pPr>
            <a:r>
              <a:rPr lang="vi-VN" altLang="en-US" smtClean="0"/>
              <a:t>Prorated– Project nagomilava trošak aktivnosti pošto se posao završi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A390730-7207-49FC-8A6E-43C4BF389189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4450"/>
          </a:xfrm>
        </p:spPr>
        <p:txBody>
          <a:bodyPr/>
          <a:lstStyle/>
          <a:p>
            <a:r>
              <a:rPr lang="sr-Latn-ME" altLang="en-US" smtClean="0"/>
              <a:t>Planiranje resursa u Ms Project-u - izrada dinamičkih planova resursa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/>
          <a:p>
            <a:pPr marL="927100" lvl="2" indent="-285750">
              <a:spcBef>
                <a:spcPct val="0"/>
              </a:spcBef>
            </a:pPr>
            <a:r>
              <a:rPr lang="sr-Latn-ME" altLang="en-US" sz="1400" b="1" u="sng" smtClean="0"/>
              <a:t>neobavezni podaci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smtClean="0"/>
              <a:t>jedinica mjere - samo za materijalne resurse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smtClean="0"/>
              <a:t>inicijali resursa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smtClean="0"/>
              <a:t>ime grupe kojoj se resurs pridružuje zbog toga što ima neke zajedničke karakteristike sa ostalim članovima grupe; 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smtClean="0"/>
              <a:t>maksimalna količina, odnosno broj resursa koji nam je na raspolaganju – može se zadati samo za radne resurse; </a:t>
            </a:r>
            <a:r>
              <a:rPr lang="sr-Latn-ME" altLang="en-US" u="sng" smtClean="0"/>
              <a:t>važan je za proces nivelisanja resursa</a:t>
            </a:r>
          </a:p>
          <a:p>
            <a:pPr marL="1200150" lvl="3" indent="-285750">
              <a:spcBef>
                <a:spcPct val="0"/>
              </a:spcBef>
            </a:pPr>
            <a:r>
              <a:rPr lang="vi-VN" altLang="en-US" smtClean="0"/>
              <a:t>jedinična cijena </a:t>
            </a:r>
            <a:r>
              <a:rPr lang="sr-Latn-ME" altLang="en-US" smtClean="0"/>
              <a:t> - </a:t>
            </a:r>
            <a:r>
              <a:rPr lang="sr-Latn-ME" altLang="en-US" u="sng" smtClean="0"/>
              <a:t>važna je za izradu finansijskih planova</a:t>
            </a:r>
            <a:r>
              <a:rPr lang="sr-Latn-ME" altLang="en-US" smtClean="0"/>
              <a:t>:</a:t>
            </a:r>
          </a:p>
          <a:p>
            <a:pPr marL="1474788" lvl="4" indent="-285750">
              <a:spcBef>
                <a:spcPct val="0"/>
              </a:spcBef>
            </a:pPr>
            <a:r>
              <a:rPr lang="sr-Latn-ME" altLang="en-US" smtClean="0"/>
              <a:t>za </a:t>
            </a:r>
            <a:r>
              <a:rPr lang="vi-VN" altLang="en-US" smtClean="0"/>
              <a:t>regularn</a:t>
            </a:r>
            <a:r>
              <a:rPr lang="sr-Latn-ME" altLang="en-US" smtClean="0"/>
              <a:t>o korišćenje (</a:t>
            </a:r>
            <a:r>
              <a:rPr lang="vi-VN" altLang="en-US" smtClean="0"/>
              <a:t>rad</a:t>
            </a:r>
            <a:r>
              <a:rPr lang="sr-Latn-ME" altLang="en-US" smtClean="0"/>
              <a:t>)</a:t>
            </a:r>
            <a:r>
              <a:rPr lang="vi-VN" altLang="en-US" smtClean="0"/>
              <a:t> resursa</a:t>
            </a:r>
            <a:r>
              <a:rPr lang="sr-Latn-ME" altLang="en-US" smtClean="0"/>
              <a:t>;</a:t>
            </a:r>
            <a:r>
              <a:rPr lang="vi-VN" altLang="en-US" smtClean="0"/>
              <a:t> </a:t>
            </a:r>
            <a:endParaRPr lang="sr-Latn-ME" altLang="en-US" smtClean="0"/>
          </a:p>
          <a:p>
            <a:pPr marL="1474788" lvl="4" indent="-285750">
              <a:spcBef>
                <a:spcPct val="0"/>
              </a:spcBef>
            </a:pPr>
            <a:r>
              <a:rPr lang="sr-Latn-ME" altLang="en-US" smtClean="0"/>
              <a:t>za </a:t>
            </a:r>
            <a:r>
              <a:rPr lang="vi-VN" altLang="en-US" smtClean="0"/>
              <a:t>prekovremeni rad resursa</a:t>
            </a:r>
            <a:r>
              <a:rPr lang="sr-Latn-ME" altLang="en-US" smtClean="0"/>
              <a:t> – samo za radne resurse</a:t>
            </a:r>
          </a:p>
          <a:p>
            <a:pPr marL="1474788" lvl="4" indent="-285750">
              <a:spcBef>
                <a:spcPct val="0"/>
              </a:spcBef>
            </a:pPr>
            <a:r>
              <a:rPr lang="vi-VN" altLang="en-US" smtClean="0"/>
              <a:t>troškovi plaćeni za svako korišćenje resursa</a:t>
            </a:r>
          </a:p>
          <a:p>
            <a:pPr marL="1200150" lvl="3" indent="-285750">
              <a:spcBef>
                <a:spcPct val="0"/>
              </a:spcBef>
            </a:pPr>
            <a:r>
              <a:rPr lang="sr-Latn-ME" altLang="en-US" smtClean="0"/>
              <a:t>kod</a:t>
            </a:r>
            <a:r>
              <a:rPr lang="vi-VN" altLang="en-US" smtClean="0"/>
              <a:t> – polje za pridruživanje nekih informacija resursu; obično se pridružuju neke skraćenice koje mogu da se koriste kod sortiranja ili filtriranja</a:t>
            </a:r>
            <a:endParaRPr lang="sr-Latn-ME" altLang="en-US" smtClean="0"/>
          </a:p>
          <a:p>
            <a:pPr marL="927100" lvl="2" indent="-285750">
              <a:spcBef>
                <a:spcPct val="0"/>
              </a:spcBef>
            </a:pPr>
            <a:r>
              <a:rPr lang="sr-Latn-ME" altLang="en-US" sz="1400" b="1" u="sng" smtClean="0"/>
              <a:t>dodatni podaci:</a:t>
            </a:r>
          </a:p>
          <a:p>
            <a:pPr marL="1200150" lvl="3" indent="-285750"/>
            <a:r>
              <a:rPr lang="sr-Latn-CS" altLang="sr-Latn-RS" smtClean="0"/>
              <a:t>o resursu: e-mail adresa, radna grupa, tip rezervisanja resursa, kreiranje generičkih resursa...:</a:t>
            </a:r>
          </a:p>
          <a:p>
            <a:pPr marL="1200150" lvl="3" indent="-285750"/>
            <a:r>
              <a:rPr lang="sr-Latn-CS" altLang="sr-Latn-RS" smtClean="0"/>
              <a:t>o periodima u kojima će resurs biti na raspolaganju (važno za proračun mreže i nivelisanje resursa)</a:t>
            </a:r>
          </a:p>
          <a:p>
            <a:pPr marL="1200150" lvl="3" indent="-285750"/>
            <a:r>
              <a:rPr lang="sr-Latn-CS" altLang="sr-Latn-RS" smtClean="0"/>
              <a:t>definisanje i uređivanje posebnog kalendara za svaki resurs</a:t>
            </a:r>
          </a:p>
          <a:p>
            <a:pPr marL="1200150" lvl="3" indent="-285750"/>
            <a:r>
              <a:rPr lang="sr-Latn-CS" altLang="sr-Latn-RS" smtClean="0"/>
              <a:t>definisanje posebnih cjenovnika za svaki resurs- može se definisati do 5 cjenovnika koji se mogu primijeniti u istom projektu na različitim aktivnostima</a:t>
            </a:r>
          </a:p>
          <a:p>
            <a:pPr marL="652463" lvl="1" indent="-285750">
              <a:spcBef>
                <a:spcPct val="0"/>
              </a:spcBef>
            </a:pPr>
            <a:endParaRPr lang="vi-VN" altLang="en-US" sz="140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B30CC2B-82A2-4F11-BCF4-201A58004F32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609600"/>
          </a:xfrm>
        </p:spPr>
        <p:txBody>
          <a:bodyPr/>
          <a:lstStyle/>
          <a:p>
            <a:r>
              <a:rPr lang="sr-Latn-CS" altLang="sr-Latn-RS" smtClean="0"/>
              <a:t>Tabele za unos podataka o resursima</a:t>
            </a:r>
            <a:br>
              <a:rPr lang="sr-Latn-CS" altLang="sr-Latn-RS" smtClean="0"/>
            </a:br>
            <a:endParaRPr lang="sr-Latn-ME" altLang="sr-Latn-RS" smtClean="0"/>
          </a:p>
        </p:txBody>
      </p:sp>
      <p:pic>
        <p:nvPicPr>
          <p:cNvPr id="1843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9"/>
          <a:stretch>
            <a:fillRect/>
          </a:stretch>
        </p:blipFill>
        <p:spPr>
          <a:xfrm>
            <a:off x="152400" y="533400"/>
            <a:ext cx="7427913" cy="38862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841750"/>
            <a:ext cx="4114800" cy="3016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en-US" smtClean="0"/>
              <a:t>Planiranje resursa u Ms Project-u - izrada dinamičkih planova resursa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19600"/>
          </a:xfrm>
        </p:spPr>
        <p:txBody>
          <a:bodyPr/>
          <a:lstStyle/>
          <a:p>
            <a:pPr marL="342900" indent="-342900">
              <a:buFont typeface="Calibri" panose="020F0502020204030204" pitchFamily="34" charset="0"/>
              <a:buAutoNum type="arabicPeriod" startAt="2"/>
            </a:pPr>
            <a:r>
              <a:rPr lang="sr-Latn-CS" altLang="sr-Latn-RS" sz="1400" b="1" smtClean="0"/>
              <a:t>Dodjela (raspoređivanje) resursa aktivnostima - </a:t>
            </a:r>
            <a:r>
              <a:rPr lang="sr-Latn-CS" altLang="sr-Latn-RS" sz="1400" smtClean="0"/>
              <a:t>povezivanje aktivnosti sa potrebnim resursima </a:t>
            </a:r>
          </a:p>
          <a:p>
            <a:pPr marL="366713" lvl="1" indent="0">
              <a:buFont typeface="Wingdings 2" panose="05020102010507070707" pitchFamily="18" charset="2"/>
              <a:buNone/>
            </a:pPr>
            <a:r>
              <a:rPr lang="da-DK" altLang="en-US" sz="1400" smtClean="0"/>
              <a:t>Sve dok resursi nisu dodeljeni, nikakva količina rada (Work) nije povezana sa </a:t>
            </a:r>
            <a:r>
              <a:rPr lang="sr-Latn-ME" altLang="en-US" sz="1400" smtClean="0"/>
              <a:t>aktivnostima</a:t>
            </a:r>
            <a:r>
              <a:rPr lang="da-DK" altLang="en-US" sz="1400" smtClean="0"/>
              <a:t>, samo je zadato proc</a:t>
            </a:r>
            <a:r>
              <a:rPr lang="sr-Latn-ME" altLang="en-US" sz="1400" smtClean="0"/>
              <a:t>ij</a:t>
            </a:r>
            <a:r>
              <a:rPr lang="da-DK" altLang="en-US" sz="1400" smtClean="0"/>
              <a:t>enjeno vr</a:t>
            </a:r>
            <a:r>
              <a:rPr lang="sr-Latn-ME" altLang="en-US" sz="1400" smtClean="0"/>
              <a:t>ij</a:t>
            </a:r>
            <a:r>
              <a:rPr lang="da-DK" altLang="en-US" sz="1400" smtClean="0"/>
              <a:t>eme izvršavanja </a:t>
            </a:r>
            <a:r>
              <a:rPr lang="sr-Latn-ME" altLang="en-US" sz="1400" smtClean="0"/>
              <a:t>aktivnosti </a:t>
            </a:r>
            <a:r>
              <a:rPr lang="da-DK" altLang="en-US" sz="1400" smtClean="0"/>
              <a:t>(Duration). </a:t>
            </a:r>
            <a:endParaRPr lang="sr-Latn-ME" altLang="en-US" sz="1400" smtClean="0"/>
          </a:p>
          <a:p>
            <a:pPr marL="366713" lvl="1" indent="0"/>
            <a:r>
              <a:rPr lang="sr-Latn-CS" altLang="sr-Latn-RS" sz="1400" smtClean="0"/>
              <a:t>moguće je zadati:</a:t>
            </a:r>
          </a:p>
          <a:p>
            <a:pPr marL="984250" lvl="2" indent="-342900"/>
            <a:r>
              <a:rPr lang="sr-Latn-CS" altLang="sr-Latn-RS" sz="1400" smtClean="0"/>
              <a:t>jedan po jedan resurs za svaku aktivnost pojedinačno</a:t>
            </a:r>
          </a:p>
          <a:p>
            <a:pPr marL="984250" lvl="2" indent="-342900"/>
            <a:r>
              <a:rPr lang="sr-Latn-CS" altLang="sr-Latn-RS" sz="1400" smtClean="0"/>
              <a:t>više resursa istovremeno za jednu aktivnost</a:t>
            </a:r>
          </a:p>
          <a:p>
            <a:pPr marL="984250" lvl="2" indent="-342900"/>
            <a:r>
              <a:rPr lang="sr-Latn-CS" altLang="sr-Latn-RS" sz="1400" smtClean="0"/>
              <a:t>više resursa istovremeno za više aktivnosti</a:t>
            </a:r>
          </a:p>
          <a:p>
            <a:pPr marL="366713" lvl="1" indent="0"/>
            <a:r>
              <a:rPr lang="sr-Latn-CS" altLang="sr-Latn-RS" sz="1400" smtClean="0"/>
              <a:t>dodjela radnih resursa</a:t>
            </a:r>
          </a:p>
          <a:p>
            <a:pPr marL="984250" lvl="2" indent="-342900"/>
            <a:r>
              <a:rPr lang="sr-Latn-CS" altLang="sr-Latn-RS" sz="1400" smtClean="0"/>
              <a:t>može se upisati broj resursa (Units) koji se koristi po danu trajanja aktivnosti – u zavisnosti od tipa aktivnosti  (npr. upis broja radnika koji smo utvrdili u proracunu sastava radnih brigada)</a:t>
            </a:r>
          </a:p>
          <a:p>
            <a:pPr marL="984250" lvl="2" indent="-342900"/>
            <a:r>
              <a:rPr lang="sr-Latn-CS" altLang="sr-Latn-RS" sz="1400" smtClean="0"/>
              <a:t>može se upisati ukupan broj radnih sati  (Work) koji konkretan radni resurs treba da potroši na obavljanju konkretne aktivnosti (npr. upis potrebnog broja radnih sati rada mašina na konkretnoj aktivnosti)</a:t>
            </a:r>
          </a:p>
          <a:p>
            <a:pPr marL="366713" lvl="1" indent="0"/>
            <a:r>
              <a:rPr lang="sr-Latn-CS" altLang="sr-Latn-RS" sz="1400" smtClean="0"/>
              <a:t>dodjela materijalnih resursa</a:t>
            </a:r>
          </a:p>
          <a:p>
            <a:pPr marL="984250" lvl="2" indent="-342900"/>
            <a:r>
              <a:rPr lang="sr-Latn-CS" altLang="sr-Latn-RS" sz="1400" smtClean="0"/>
              <a:t>upisati ukupno potrebnu količinu materijala za konkretnu aktivnost, ili</a:t>
            </a:r>
          </a:p>
          <a:p>
            <a:pPr marL="984250" lvl="2" indent="-342900"/>
            <a:r>
              <a:rPr lang="sr-Latn-CS" altLang="sr-Latn-RS" sz="1400" smtClean="0"/>
              <a:t>upisati potrošnju materijalnog resursa po jedinici vremena trajanja aktivnosti</a:t>
            </a:r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60AFBD2-AD38-4E75-AC3F-1906DEB3DCE6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Optimizacija odnosa vrijeme resursi</a:t>
            </a:r>
            <a:br>
              <a:rPr lang="sr-Latn-CS" altLang="sr-Latn-RS" smtClean="0"/>
            </a:br>
            <a:endParaRPr lang="sr-Latn-CS" altLang="sr-Latn-R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724400"/>
          </a:xfrm>
        </p:spPr>
        <p:txBody>
          <a:bodyPr/>
          <a:lstStyle/>
          <a:p>
            <a:r>
              <a:rPr lang="sr-Latn-CS" altLang="sr-Latn-RS" sz="1300" smtClean="0"/>
              <a:t>Ciljevi optimizacije = što ravnomjerniji raspored resursa u vremenu trajanja projekta, pod uslovima:</a:t>
            </a:r>
          </a:p>
          <a:p>
            <a:pPr lvl="1"/>
            <a:r>
              <a:rPr lang="sr-Latn-CS" altLang="sr-Latn-RS" sz="1300" smtClean="0"/>
              <a:t>trajanje projekta ograničeno, a raspoloživi broj resursa neograničen ili</a:t>
            </a:r>
          </a:p>
          <a:p>
            <a:pPr lvl="1"/>
            <a:r>
              <a:rPr lang="sr-Latn-CS" altLang="sr-Latn-RS" sz="1300" smtClean="0"/>
              <a:t>resursi ograničeni, a trajanje projekta se može promijeniti </a:t>
            </a:r>
          </a:p>
          <a:p>
            <a:r>
              <a:rPr lang="sr-Latn-CS" altLang="sr-Latn-RS" sz="1300" smtClean="0"/>
              <a:t>Metode:</a:t>
            </a:r>
          </a:p>
          <a:p>
            <a:pPr lvl="1">
              <a:buFont typeface="Calibri" panose="020F0502020204030204" pitchFamily="34" charset="0"/>
              <a:buAutoNum type="arabicPeriod"/>
            </a:pPr>
            <a:r>
              <a:rPr lang="sr-Latn-CS" altLang="sr-Latn-RS" sz="1300" smtClean="0"/>
              <a:t>grafička metoda (</a:t>
            </a:r>
            <a:r>
              <a:rPr lang="sr-Latn-ME" altLang="sr-Latn-RS" sz="1300" smtClean="0"/>
              <a:t>ujednačavanje korišćenja resursa, bez produžena trajanja projekta)</a:t>
            </a:r>
            <a:endParaRPr lang="sr-Latn-CS" altLang="sr-Latn-RS" sz="1300" smtClean="0"/>
          </a:p>
          <a:p>
            <a:pPr lvl="2"/>
            <a:r>
              <a:rPr lang="sr-Latn-ME" altLang="sr-Latn-RS" sz="1300" smtClean="0"/>
              <a:t>nacrtaju se dijagrami resursa (radne snage npr.) u ranom početku i posebno u kasnom početku</a:t>
            </a:r>
          </a:p>
          <a:p>
            <a:pPr lvl="2"/>
            <a:r>
              <a:rPr lang="sr-Latn-ME" altLang="sr-Latn-RS" sz="1300" smtClean="0"/>
              <a:t>preklope se ova dva dijagrama i pokušavamo da pomjerimo, ili produžimo trajanja nekritičnih aktivnosti koje se ne nalaze u zajedničkoj površini oba dijagrama</a:t>
            </a:r>
          </a:p>
          <a:p>
            <a:pPr lvl="2"/>
            <a:r>
              <a:rPr lang="sr-Latn-ME" altLang="sr-Latn-RS" sz="1300" smtClean="0"/>
              <a:t>najjednostavnije je pomjerati ili produžavati aktivnosti koje imaju nezavisnu ili slobodnu rezervu, jer se to neće odraziti na ostale aktivnosti</a:t>
            </a:r>
          </a:p>
          <a:p>
            <a:pPr lvl="1">
              <a:buFont typeface="Calibri" panose="020F0502020204030204" pitchFamily="34" charset="0"/>
              <a:buAutoNum type="arabicPeriod"/>
            </a:pPr>
            <a:r>
              <a:rPr lang="sr-Latn-CS" altLang="sr-Latn-RS" sz="1300" smtClean="0"/>
              <a:t>postupak Gray-Kidd (</a:t>
            </a:r>
            <a:r>
              <a:rPr lang="sr-Latn-ME" altLang="sr-Latn-RS" sz="1300" smtClean="0"/>
              <a:t>ograničene resurse rasporediti tokom trajanja projekta) -iterativni- tabelarni postupak sa sljedećim koracima:</a:t>
            </a:r>
          </a:p>
          <a:p>
            <a:pPr lvl="2">
              <a:buSzPct val="100000"/>
              <a:buFont typeface="Arial" panose="020B0604020202020204" pitchFamily="34" charset="0"/>
              <a:buAutoNum type="arabicPeriod"/>
            </a:pPr>
            <a:r>
              <a:rPr lang="sr-Latn-ME" altLang="sr-Latn-RS" sz="1300" smtClean="0"/>
              <a:t>nacrta se gantogram sa označenim potrebnim brojem radnika, ukupnom i slobodnom rezervom</a:t>
            </a:r>
          </a:p>
          <a:p>
            <a:pPr lvl="2">
              <a:buSzPct val="100000"/>
              <a:buFont typeface="Arial" panose="020B0604020202020204" pitchFamily="34" charset="0"/>
              <a:buAutoNum type="arabicPeriod"/>
            </a:pPr>
            <a:r>
              <a:rPr lang="sr-Latn-ME" altLang="sr-Latn-RS" sz="1300" smtClean="0"/>
              <a:t>od raspolozivog broja radnika, se najprije kritičnim aktivnostima dodjeljuje potreban broj radnika (I raspored)</a:t>
            </a:r>
          </a:p>
          <a:p>
            <a:pPr lvl="2">
              <a:buSzPct val="100000"/>
              <a:buFont typeface="Arial" panose="020B0604020202020204" pitchFamily="34" charset="0"/>
              <a:buAutoNum type="arabicPeriod"/>
            </a:pPr>
            <a:r>
              <a:rPr lang="sr-Latn-ME" altLang="sr-Latn-RS" sz="1300" smtClean="0"/>
              <a:t>preostali broj raspoloživih radnika dodijeljuje se najprije aktivnostima koje nemaju slobodnu rezervu</a:t>
            </a:r>
          </a:p>
          <a:p>
            <a:pPr lvl="2">
              <a:buSzPct val="100000"/>
              <a:buFont typeface="Arial" panose="020B0604020202020204" pitchFamily="34" charset="0"/>
              <a:buAutoNum type="arabicPeriod"/>
            </a:pPr>
            <a:r>
              <a:rPr lang="sr-Latn-ME" altLang="sr-Latn-RS" sz="1300" smtClean="0"/>
              <a:t>na kraju se dodijele potrebni radnici i aktivnostima koje imaju slobodnu rezervu</a:t>
            </a:r>
          </a:p>
          <a:p>
            <a:pPr lvl="2">
              <a:buSzPct val="100000"/>
              <a:buFont typeface="Arial" panose="020B0604020202020204" pitchFamily="34" charset="0"/>
              <a:buAutoNum type="arabicPeriod"/>
            </a:pPr>
            <a:r>
              <a:rPr lang="sr-Latn-ME" altLang="sr-Latn-RS" sz="1300" smtClean="0"/>
              <a:t>pri vršenju koraka 4 i 5 ove nekritične aktivnosti se mogu i produžiti, kako bi se smanjio broj radnika, tako da ukupan broj radnika po danu ne pređe utvrđeni raspoloživi (max) broj radnika.</a:t>
            </a:r>
          </a:p>
          <a:p>
            <a:endParaRPr lang="sr-Latn-CS" altLang="sr-Latn-RS" sz="1300" smtClean="0"/>
          </a:p>
          <a:p>
            <a:pPr lvl="1"/>
            <a:endParaRPr lang="sr-Latn-CS" altLang="sr-Latn-RS" sz="13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NIVELISANJE RESURSA u Ms Projectu</a:t>
            </a:r>
            <a:br>
              <a:rPr lang="sr-Latn-CS" altLang="sr-Latn-RS" smtClean="0"/>
            </a:br>
            <a:r>
              <a:rPr lang="sr-Latn-CS" altLang="sr-Latn-RS" smtClean="0"/>
              <a:t>Optimizacija rasporeda resursa</a:t>
            </a:r>
            <a:br>
              <a:rPr lang="sr-Latn-CS" altLang="sr-Latn-RS" smtClean="0"/>
            </a:br>
            <a:endParaRPr lang="sr-Latn-CS" altLang="sr-Latn-R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724400"/>
          </a:xfrm>
        </p:spPr>
        <p:txBody>
          <a:bodyPr/>
          <a:lstStyle/>
          <a:p>
            <a:r>
              <a:rPr lang="sr-Latn-CS" altLang="sr-Latn-RS" sz="1400" smtClean="0"/>
              <a:t>Ciljevi nivelisanja= da se izbjegne prebukiranost pojedinih ili svih resursa (primjenjivo samo na radne resurse (</a:t>
            </a:r>
            <a:r>
              <a:rPr lang="sr-Latn-CS" altLang="sr-Latn-RS" sz="1400" i="1" smtClean="0"/>
              <a:t>Work Resources type</a:t>
            </a:r>
            <a:r>
              <a:rPr lang="sr-Latn-CS" altLang="sr-Latn-RS" sz="1400" smtClean="0"/>
              <a:t>), kod kojih je zadato </a:t>
            </a:r>
            <a:r>
              <a:rPr lang="pl-PL" altLang="sr-Latn-RS" sz="1400" b="1" i="1" smtClean="0"/>
              <a:t>maksimalna količina, odnosno broj resursa koji nam je na raspolaganju </a:t>
            </a:r>
          </a:p>
          <a:p>
            <a:r>
              <a:rPr lang="sr-Latn-CS" altLang="sr-Latn-RS" sz="1400" smtClean="0"/>
              <a:t>Opcije koje se mogu izabrati za pravila nivelisanja:</a:t>
            </a:r>
          </a:p>
          <a:p>
            <a:pPr lvl="1"/>
            <a:r>
              <a:rPr lang="sr-Latn-CS" altLang="sr-Latn-RS" sz="1400" smtClean="0"/>
              <a:t>U odnosu na periode u kojima se vrši nivelisanje:</a:t>
            </a:r>
          </a:p>
          <a:p>
            <a:pPr lvl="2"/>
            <a:r>
              <a:rPr lang="sr-Latn-CS" altLang="sr-Latn-RS" sz="1400" smtClean="0"/>
              <a:t>nivelisanje za čitav period  trajanja projekta</a:t>
            </a:r>
          </a:p>
          <a:p>
            <a:pPr lvl="2"/>
            <a:r>
              <a:rPr lang="sr-Latn-CS" altLang="sr-Latn-RS" sz="1400" smtClean="0"/>
              <a:t>nivelisanje u određenim terminima</a:t>
            </a:r>
          </a:p>
          <a:p>
            <a:pPr lvl="1"/>
            <a:r>
              <a:rPr lang="sr-Latn-CS" altLang="sr-Latn-RS" sz="1400" smtClean="0"/>
              <a:t>U odnosu na mogućnost produžetka roka projekta:</a:t>
            </a:r>
          </a:p>
          <a:p>
            <a:pPr lvl="2"/>
            <a:r>
              <a:rPr lang="sr-Latn-CS" altLang="sr-Latn-RS" sz="1400" smtClean="0"/>
              <a:t>nivelisanje unutar rezervi (bez produženja roka projekta)</a:t>
            </a:r>
          </a:p>
          <a:p>
            <a:pPr lvl="2"/>
            <a:r>
              <a:rPr lang="sr-Latn-CS" altLang="sr-Latn-RS" sz="1400" smtClean="0"/>
              <a:t>nivelisanje bez obzira na rezerve (mogućnost produženja roka projekta)</a:t>
            </a:r>
          </a:p>
          <a:p>
            <a:pPr lvl="1"/>
            <a:r>
              <a:rPr lang="sr-Latn-CS" altLang="sr-Latn-RS" sz="1400" smtClean="0"/>
              <a:t>U odnosu na uticaj na aktivnosti, tako da aktivnosti budu sa ili bez mogućnosti da:</a:t>
            </a:r>
          </a:p>
          <a:p>
            <a:pPr lvl="2"/>
            <a:r>
              <a:rPr lang="sr-Latn-CS" altLang="sr-Latn-RS" sz="1400" smtClean="0"/>
              <a:t>se međusobno preraspodjeli broj različitih resursa dodijeljen jednoj aktivnosti</a:t>
            </a:r>
          </a:p>
          <a:p>
            <a:pPr lvl="2"/>
            <a:r>
              <a:rPr lang="sr-Latn-CS" altLang="sr-Latn-RS" sz="1400" smtClean="0"/>
              <a:t>se prekine aktivnost </a:t>
            </a:r>
          </a:p>
          <a:p>
            <a:pPr lvl="1"/>
            <a:r>
              <a:rPr lang="sr-Latn-CS" altLang="sr-Latn-RS" sz="1400" smtClean="0"/>
              <a:t>U odnosu na resurse koji se nivelišu:</a:t>
            </a:r>
          </a:p>
          <a:p>
            <a:pPr lvl="2"/>
            <a:r>
              <a:rPr lang="sr-Latn-CS" altLang="sr-Latn-RS" sz="1400" smtClean="0"/>
              <a:t>nivelisanje samo po jednom resursu</a:t>
            </a:r>
          </a:p>
          <a:p>
            <a:pPr lvl="2"/>
            <a:r>
              <a:rPr lang="sr-Latn-CS" altLang="sr-Latn-RS" sz="1400" smtClean="0"/>
              <a:t>nivelisanje po više resursa istovremeno</a:t>
            </a:r>
          </a:p>
          <a:p>
            <a:pPr lvl="2"/>
            <a:r>
              <a:rPr lang="sr-Latn-CS" altLang="sr-Latn-RS" sz="1400" smtClean="0"/>
              <a:t>nivelisanje po svim resursima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2232</TotalTime>
  <Words>1372</Words>
  <Application>Microsoft Office PowerPoint</Application>
  <PresentationFormat>On-screen Show (4:3)</PresentationFormat>
  <Paragraphs>125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Constantia</vt:lpstr>
      <vt:lpstr>Times New Roman</vt:lpstr>
      <vt:lpstr>Wingdings 2</vt:lpstr>
      <vt:lpstr>Flow</vt:lpstr>
      <vt:lpstr>Upravljanje projektima pomoću MS Projecta</vt:lpstr>
      <vt:lpstr>Resursi u MS Projectu</vt:lpstr>
      <vt:lpstr>Rad sa resursima u MS Projectu</vt:lpstr>
      <vt:lpstr>Planiranje resursa u Ms Project-u - izrada dinamičkih planova resursa</vt:lpstr>
      <vt:lpstr>Planiranje resursa u Ms Project-u - izrada dinamičkih planova resursa</vt:lpstr>
      <vt:lpstr>Tabele za unos podataka o resursima </vt:lpstr>
      <vt:lpstr>Planiranje resursa u Ms Project-u - izrada dinamičkih planova resursa</vt:lpstr>
      <vt:lpstr>Optimizacija odnosa vrijeme resursi </vt:lpstr>
      <vt:lpstr>NIVELISANJE RESURSA u Ms Projectu Optimizacija rasporeda resursa </vt:lpstr>
    </vt:vector>
  </TitlesOfParts>
  <Company>VGGS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INFORMACIONI SISTEMI U GRAĐEVINARSTU</dc:title>
  <dc:creator>Aleksandar</dc:creator>
  <cp:lastModifiedBy>sneza</cp:lastModifiedBy>
  <cp:revision>231</cp:revision>
  <dcterms:created xsi:type="dcterms:W3CDTF">2009-02-20T10:19:42Z</dcterms:created>
  <dcterms:modified xsi:type="dcterms:W3CDTF">2020-02-09T22:52:41Z</dcterms:modified>
</cp:coreProperties>
</file>