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2"/>
  </p:notesMasterIdLst>
  <p:sldIdLst>
    <p:sldId id="258" r:id="rId2"/>
    <p:sldId id="305" r:id="rId3"/>
    <p:sldId id="267" r:id="rId4"/>
    <p:sldId id="306" r:id="rId5"/>
    <p:sldId id="261" r:id="rId6"/>
    <p:sldId id="262" r:id="rId7"/>
    <p:sldId id="291" r:id="rId8"/>
    <p:sldId id="271" r:id="rId9"/>
    <p:sldId id="270" r:id="rId10"/>
    <p:sldId id="28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41426" autoAdjust="0"/>
  </p:normalViewPr>
  <p:slideViewPr>
    <p:cSldViewPr>
      <p:cViewPr varScale="1">
        <p:scale>
          <a:sx n="53" d="100"/>
          <a:sy n="53" d="100"/>
        </p:scale>
        <p:origin x="36" y="4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8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06335B6-7A47-4828-B575-F1FF9562A87D}" type="datetimeFigureOut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2ED97B33-BC2A-40EC-9408-F54DDD69A04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r-Latn-ME" altLang="sr-Latn-RS" smtClean="0"/>
              <a:t>jedan dio slajdova i teksta preuzet je sa slajdova</a:t>
            </a:r>
          </a:p>
          <a:p>
            <a:pPr eaLnBrk="1" hangingPunct="1"/>
            <a:endParaRPr lang="sr-Latn-ME" altLang="sr-Latn-RS" smtClean="0"/>
          </a:p>
          <a:p>
            <a:pPr eaLnBrk="1" hangingPunct="1"/>
            <a:r>
              <a:rPr lang="en-US" altLang="sr-Latn-RS" smtClean="0"/>
              <a:t>INFORMACIONI SISTEMI U GRA</a:t>
            </a:r>
            <a:r>
              <a:rPr lang="sr-Latn-CS" altLang="sr-Latn-RS" smtClean="0"/>
              <a:t>ĐEVINARSTU</a:t>
            </a:r>
          </a:p>
          <a:p>
            <a:pPr eaLnBrk="1" hangingPunct="1"/>
            <a:r>
              <a:rPr lang="sr-Latn-CS" altLang="sr-Latn-RS" smtClean="0"/>
              <a:t>др Александра Костић-Милановић</a:t>
            </a:r>
            <a:r>
              <a:rPr lang="sr-Cyrl-CS" altLang="sr-Latn-RS" smtClean="0"/>
              <a:t>, дипл. грађ. инж</a:t>
            </a:r>
            <a:endParaRPr lang="en-US" altLang="sr-Latn-RS" smtClean="0"/>
          </a:p>
          <a:p>
            <a:pPr eaLnBrk="1" hangingPunct="1"/>
            <a:r>
              <a:rPr lang="sr-Latn-CS" altLang="sr-Latn-RS" smtClean="0"/>
              <a:t>мр Вуле Алексић</a:t>
            </a:r>
            <a:r>
              <a:rPr lang="sr-Cyrl-CS" altLang="sr-Latn-RS" smtClean="0"/>
              <a:t>, дипл. мат</a:t>
            </a:r>
            <a:endParaRPr lang="sr-Latn-ME" altLang="sr-Latn-R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7E1B7AA-FBCA-4008-AEAC-883E7B169D65}" type="slidenum">
              <a:rPr lang="en-US" altLang="en-US">
                <a:latin typeface="Calibri" panose="020F0502020204030204" pitchFamily="34" charset="0"/>
              </a:rPr>
              <a:pPr eaLnBrk="1" hangingPunct="1"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268288" indent="-268288" eaLnBrk="1" hangingPunct="1">
              <a:defRPr/>
            </a:pPr>
            <a:r>
              <a:rPr lang="sr-Latn-CS" altLang="sr-Latn-RS" sz="1500" b="1" dirty="0" smtClean="0">
                <a:latin typeface="Arial" charset="0"/>
              </a:rPr>
              <a:t>“Ad hoc upravljanje projektima </a:t>
            </a:r>
            <a:r>
              <a:rPr lang="en-US" altLang="sr-Latn-RS" sz="1500" dirty="0" err="1" smtClean="0">
                <a:latin typeface="Arial" charset="0"/>
              </a:rPr>
              <a:t>zasniva</a:t>
            </a:r>
            <a:r>
              <a:rPr lang="en-US" altLang="sr-Latn-RS" sz="1500" dirty="0" smtClean="0">
                <a:latin typeface="Arial" charset="0"/>
              </a:rPr>
              <a:t> </a:t>
            </a:r>
            <a:r>
              <a:rPr lang="sr-Latn-CS" altLang="sr-Latn-RS" sz="1500" dirty="0" smtClean="0">
                <a:latin typeface="Arial" charset="0"/>
              </a:rPr>
              <a:t>se </a:t>
            </a:r>
            <a:r>
              <a:rPr lang="en-US" altLang="sr-Latn-RS" sz="1500" dirty="0" err="1" smtClean="0">
                <a:latin typeface="Arial" charset="0"/>
              </a:rPr>
              <a:t>na</a:t>
            </a:r>
            <a:r>
              <a:rPr lang="en-US" altLang="sr-Latn-RS" sz="1500" dirty="0" smtClean="0">
                <a:latin typeface="Arial" charset="0"/>
              </a:rPr>
              <a:t> </a:t>
            </a:r>
            <a:r>
              <a:rPr lang="en-US" altLang="sr-Latn-RS" sz="1500" dirty="0" err="1" smtClean="0">
                <a:latin typeface="Arial" charset="0"/>
              </a:rPr>
              <a:t>znanjima</a:t>
            </a:r>
            <a:r>
              <a:rPr lang="en-US" altLang="sr-Latn-RS" sz="1500" dirty="0" smtClean="0">
                <a:latin typeface="Arial" charset="0"/>
              </a:rPr>
              <a:t>, </a:t>
            </a:r>
            <a:r>
              <a:rPr lang="en-US" altLang="sr-Latn-RS" sz="1500" dirty="0" err="1" smtClean="0">
                <a:latin typeface="Arial" charset="0"/>
              </a:rPr>
              <a:t>iskustvima</a:t>
            </a:r>
            <a:r>
              <a:rPr lang="en-US" altLang="sr-Latn-RS" sz="1500" dirty="0" smtClean="0">
                <a:latin typeface="Arial" charset="0"/>
              </a:rPr>
              <a:t> </a:t>
            </a:r>
            <a:r>
              <a:rPr lang="en-US" altLang="sr-Latn-RS" sz="1500" dirty="0" err="1" smtClean="0">
                <a:latin typeface="Arial" charset="0"/>
              </a:rPr>
              <a:t>i</a:t>
            </a:r>
            <a:r>
              <a:rPr lang="en-US" altLang="sr-Latn-RS" sz="1500" dirty="0" smtClean="0">
                <a:latin typeface="Arial" charset="0"/>
              </a:rPr>
              <a:t> </a:t>
            </a:r>
            <a:r>
              <a:rPr lang="en-US" altLang="sr-Latn-RS" sz="1500" dirty="0" err="1" smtClean="0">
                <a:latin typeface="Arial" charset="0"/>
              </a:rPr>
              <a:t>sposobnostima</a:t>
            </a:r>
            <a:r>
              <a:rPr lang="en-US" altLang="sr-Latn-RS" sz="1500" dirty="0" smtClean="0">
                <a:latin typeface="Arial" charset="0"/>
              </a:rPr>
              <a:t> </a:t>
            </a:r>
            <a:r>
              <a:rPr lang="en-US" altLang="sr-Latn-RS" sz="1500" dirty="0" err="1" smtClean="0">
                <a:latin typeface="Arial" charset="0"/>
              </a:rPr>
              <a:t>rukovodioca</a:t>
            </a:r>
            <a:r>
              <a:rPr lang="en-US" altLang="sr-Latn-RS" sz="1500" dirty="0" smtClean="0">
                <a:latin typeface="Arial" charset="0"/>
              </a:rPr>
              <a:t> </a:t>
            </a:r>
            <a:r>
              <a:rPr lang="en-US" altLang="sr-Latn-RS" sz="1500" dirty="0" err="1" smtClean="0">
                <a:latin typeface="Arial" charset="0"/>
              </a:rPr>
              <a:t>Projekta</a:t>
            </a:r>
            <a:r>
              <a:rPr lang="en-US" altLang="sr-Latn-RS" sz="1500" dirty="0" smtClean="0">
                <a:latin typeface="Arial" charset="0"/>
              </a:rPr>
              <a:t>, a </a:t>
            </a:r>
            <a:r>
              <a:rPr lang="sr-Latn-CS" altLang="sr-Latn-RS" sz="1500" dirty="0" smtClean="0">
                <a:latin typeface="Arial" charset="0"/>
              </a:rPr>
              <a:t>č</a:t>
            </a:r>
            <a:r>
              <a:rPr lang="en-US" altLang="sr-Latn-RS" sz="1500" dirty="0" err="1" smtClean="0">
                <a:latin typeface="Arial" charset="0"/>
              </a:rPr>
              <a:t>ije</a:t>
            </a:r>
            <a:r>
              <a:rPr lang="en-US" altLang="sr-Latn-RS" sz="1500" dirty="0" smtClean="0">
                <a:latin typeface="Arial" charset="0"/>
              </a:rPr>
              <a:t> </a:t>
            </a:r>
            <a:r>
              <a:rPr lang="en-US" altLang="sr-Latn-RS" sz="1500" dirty="0" err="1" smtClean="0">
                <a:latin typeface="Arial" charset="0"/>
              </a:rPr>
              <a:t>su</a:t>
            </a:r>
            <a:r>
              <a:rPr lang="en-US" altLang="sr-Latn-RS" sz="1500" dirty="0" smtClean="0">
                <a:latin typeface="Arial" charset="0"/>
              </a:rPr>
              <a:t> </a:t>
            </a:r>
            <a:r>
              <a:rPr lang="en-US" altLang="sr-Latn-RS" sz="1500" dirty="0" err="1" smtClean="0">
                <a:latin typeface="Arial" charset="0"/>
              </a:rPr>
              <a:t>osnovne</a:t>
            </a:r>
            <a:r>
              <a:rPr lang="en-US" altLang="sr-Latn-RS" sz="1500" dirty="0" smtClean="0">
                <a:latin typeface="Arial" charset="0"/>
              </a:rPr>
              <a:t> </a:t>
            </a:r>
            <a:r>
              <a:rPr lang="en-US" altLang="sr-Latn-RS" sz="1500" dirty="0" err="1" smtClean="0">
                <a:latin typeface="Arial" charset="0"/>
              </a:rPr>
              <a:t>karakteristike</a:t>
            </a:r>
            <a:r>
              <a:rPr lang="en-US" altLang="sr-Latn-RS" sz="1500" dirty="0" smtClean="0">
                <a:latin typeface="Arial" charset="0"/>
              </a:rPr>
              <a:t> </a:t>
            </a:r>
            <a:r>
              <a:rPr lang="en-US" altLang="sr-Latn-RS" sz="1500" dirty="0" err="1" smtClean="0">
                <a:latin typeface="Arial" charset="0"/>
              </a:rPr>
              <a:t>improvizacije</a:t>
            </a:r>
            <a:r>
              <a:rPr lang="en-US" altLang="sr-Latn-RS" sz="1500" dirty="0" smtClean="0">
                <a:latin typeface="Arial" charset="0"/>
              </a:rPr>
              <a:t>, </a:t>
            </a:r>
            <a:r>
              <a:rPr lang="en-US" altLang="sr-Latn-RS" sz="1500" dirty="0" err="1" smtClean="0">
                <a:latin typeface="Arial" charset="0"/>
              </a:rPr>
              <a:t>spontanost</a:t>
            </a:r>
            <a:r>
              <a:rPr lang="en-US" altLang="sr-Latn-RS" sz="1500" dirty="0" smtClean="0">
                <a:latin typeface="Arial" charset="0"/>
              </a:rPr>
              <a:t>, pa </a:t>
            </a:r>
            <a:r>
              <a:rPr lang="en-US" altLang="sr-Latn-RS" sz="1500" dirty="0" err="1" smtClean="0">
                <a:latin typeface="Arial" charset="0"/>
              </a:rPr>
              <a:t>i</a:t>
            </a:r>
            <a:r>
              <a:rPr lang="en-US" altLang="sr-Latn-RS" sz="1500" dirty="0" smtClean="0">
                <a:latin typeface="Arial" charset="0"/>
              </a:rPr>
              <a:t> </a:t>
            </a:r>
            <a:r>
              <a:rPr lang="en-US" altLang="sr-Latn-RS" sz="1500" dirty="0" err="1" smtClean="0">
                <a:latin typeface="Arial" charset="0"/>
              </a:rPr>
              <a:t>stihijnost</a:t>
            </a:r>
            <a:r>
              <a:rPr lang="sr-Latn-CS" altLang="sr-Latn-RS" sz="1500" dirty="0" smtClean="0">
                <a:latin typeface="Arial" charset="0"/>
              </a:rPr>
              <a:t>. Karakteristike su:</a:t>
            </a:r>
          </a:p>
          <a:p>
            <a:pPr marL="806450" lvl="1" indent="-263525" eaLnBrk="1" hangingPunct="1">
              <a:defRPr/>
            </a:pPr>
            <a:r>
              <a:rPr lang="en-US" altLang="sr-Latn-RS" sz="1400" dirty="0" err="1" smtClean="0">
                <a:latin typeface="Arial" charset="0"/>
              </a:rPr>
              <a:t>iskustva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i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znanja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ste</a:t>
            </a:r>
            <a:r>
              <a:rPr lang="sr-Latn-CS" altLang="sr-Latn-RS" sz="1400" dirty="0" smtClean="0">
                <a:latin typeface="Arial" charset="0"/>
              </a:rPr>
              <a:t>č</a:t>
            </a:r>
            <a:r>
              <a:rPr lang="en-US" altLang="sr-Latn-RS" sz="1400" dirty="0" err="1" smtClean="0">
                <a:latin typeface="Arial" charset="0"/>
              </a:rPr>
              <a:t>ena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na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prethodnim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Projektima</a:t>
            </a:r>
            <a:r>
              <a:rPr lang="en-US" altLang="sr-Latn-RS" sz="1400" dirty="0" smtClean="0">
                <a:latin typeface="Arial" charset="0"/>
              </a:rPr>
              <a:t> se ne </a:t>
            </a:r>
            <a:r>
              <a:rPr lang="en-US" altLang="sr-Latn-RS" sz="1400" dirty="0" err="1" smtClean="0">
                <a:latin typeface="Arial" charset="0"/>
              </a:rPr>
              <a:t>sistematizuju</a:t>
            </a:r>
            <a:r>
              <a:rPr lang="en-US" altLang="sr-Latn-RS" sz="1400" dirty="0" smtClean="0">
                <a:latin typeface="Arial" charset="0"/>
              </a:rPr>
              <a:t>, </a:t>
            </a:r>
            <a:r>
              <a:rPr lang="en-US" altLang="sr-Latn-RS" sz="1400" dirty="0" err="1" smtClean="0">
                <a:latin typeface="Arial" charset="0"/>
              </a:rPr>
              <a:t>najčešće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i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nijesu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sa</a:t>
            </a:r>
            <a:r>
              <a:rPr lang="sr-Latn-CS" altLang="sr-Latn-RS" sz="1400" dirty="0" smtClean="0">
                <a:latin typeface="Arial" charset="0"/>
              </a:rPr>
              <a:t>č</a:t>
            </a:r>
            <a:r>
              <a:rPr lang="en-US" altLang="sr-Latn-RS" sz="1400" dirty="0" err="1" smtClean="0">
                <a:latin typeface="Arial" charset="0"/>
              </a:rPr>
              <a:t>uvana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osim</a:t>
            </a:r>
            <a:r>
              <a:rPr lang="en-US" altLang="sr-Latn-RS" sz="1400" dirty="0" smtClean="0">
                <a:latin typeface="Arial" charset="0"/>
              </a:rPr>
              <a:t> u </a:t>
            </a:r>
            <a:r>
              <a:rPr lang="en-US" altLang="sr-Latn-RS" sz="1400" dirty="0" err="1" smtClean="0">
                <a:latin typeface="Arial" charset="0"/>
              </a:rPr>
              <a:t>obliku</a:t>
            </a:r>
            <a:r>
              <a:rPr lang="en-US" altLang="sr-Latn-RS" sz="1400" dirty="0" smtClean="0">
                <a:latin typeface="Arial" charset="0"/>
              </a:rPr>
              <a:t> "</a:t>
            </a:r>
            <a:r>
              <a:rPr lang="en-US" altLang="sr-Latn-RS" sz="1400" dirty="0" err="1" smtClean="0">
                <a:latin typeface="Arial" charset="0"/>
              </a:rPr>
              <a:t>usmenog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predanja</a:t>
            </a:r>
            <a:r>
              <a:rPr lang="en-US" altLang="sr-Latn-RS" sz="1400" dirty="0" smtClean="0">
                <a:latin typeface="Arial" charset="0"/>
              </a:rPr>
              <a:t>";</a:t>
            </a:r>
          </a:p>
          <a:p>
            <a:pPr marL="806450" lvl="1" indent="-263525" eaLnBrk="1" hangingPunct="1">
              <a:defRPr/>
            </a:pPr>
            <a:r>
              <a:rPr lang="en-US" altLang="sr-Latn-RS" sz="1400" dirty="0" err="1" smtClean="0">
                <a:latin typeface="Arial" charset="0"/>
              </a:rPr>
              <a:t>svaki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rukovodilac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Projekta</a:t>
            </a:r>
            <a:r>
              <a:rPr lang="en-US" altLang="sr-Latn-RS" sz="1400" dirty="0" smtClean="0">
                <a:latin typeface="Arial" charset="0"/>
              </a:rPr>
              <a:t>, </a:t>
            </a:r>
            <a:r>
              <a:rPr lang="en-US" altLang="sr-Latn-RS" sz="1400" dirty="0" err="1" smtClean="0">
                <a:latin typeface="Arial" charset="0"/>
              </a:rPr>
              <a:t>na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osnovu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svojeg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znanja</a:t>
            </a:r>
            <a:r>
              <a:rPr lang="en-US" altLang="sr-Latn-RS" sz="1400" dirty="0" smtClean="0">
                <a:latin typeface="Arial" charset="0"/>
              </a:rPr>
              <a:t>, </a:t>
            </a:r>
            <a:r>
              <a:rPr lang="en-US" altLang="sr-Latn-RS" sz="1400" dirty="0" err="1" smtClean="0">
                <a:latin typeface="Arial" charset="0"/>
              </a:rPr>
              <a:t>iskustva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i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sposobnosti</a:t>
            </a:r>
            <a:r>
              <a:rPr lang="en-US" altLang="sr-Latn-RS" sz="1400" dirty="0" smtClean="0">
                <a:latin typeface="Arial" charset="0"/>
              </a:rPr>
              <a:t>, </a:t>
            </a:r>
            <a:r>
              <a:rPr lang="en-US" altLang="sr-Latn-RS" sz="1400" dirty="0" err="1" smtClean="0">
                <a:latin typeface="Arial" charset="0"/>
              </a:rPr>
              <a:t>ima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sopstveni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pogled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na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procese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i</a:t>
            </a:r>
            <a:r>
              <a:rPr lang="en-US" altLang="sr-Latn-RS" sz="1400" dirty="0" smtClean="0">
                <a:latin typeface="Arial" charset="0"/>
              </a:rPr>
              <a:t> procedure </a:t>
            </a:r>
            <a:r>
              <a:rPr lang="en-US" altLang="sr-Latn-RS" sz="1400" dirty="0" err="1" smtClean="0">
                <a:latin typeface="Arial" charset="0"/>
              </a:rPr>
              <a:t>upravljanja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Projektima</a:t>
            </a:r>
            <a:r>
              <a:rPr lang="en-US" altLang="sr-Latn-RS" sz="1400" dirty="0" smtClean="0">
                <a:latin typeface="Arial" charset="0"/>
              </a:rPr>
              <a:t>;</a:t>
            </a:r>
          </a:p>
          <a:p>
            <a:pPr marL="806450" lvl="1" indent="-263525" eaLnBrk="1" hangingPunct="1">
              <a:defRPr/>
            </a:pPr>
            <a:r>
              <a:rPr lang="en-US" altLang="sr-Latn-RS" sz="1400" dirty="0" err="1" smtClean="0">
                <a:latin typeface="Arial" charset="0"/>
              </a:rPr>
              <a:t>prilikom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eventualnih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promjena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upravlja</a:t>
            </a:r>
            <a:r>
              <a:rPr lang="sr-Latn-CS" altLang="sr-Latn-RS" sz="1400" dirty="0" smtClean="0">
                <a:latin typeface="Arial" charset="0"/>
              </a:rPr>
              <a:t>č</a:t>
            </a:r>
            <a:r>
              <a:rPr lang="en-US" altLang="sr-Latn-RS" sz="1400" dirty="0" err="1" smtClean="0">
                <a:latin typeface="Arial" charset="0"/>
              </a:rPr>
              <a:t>kog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tima</a:t>
            </a:r>
            <a:r>
              <a:rPr lang="en-US" altLang="sr-Latn-RS" sz="1400" dirty="0" smtClean="0">
                <a:latin typeface="Arial" charset="0"/>
              </a:rPr>
              <a:t>, </a:t>
            </a:r>
            <a:r>
              <a:rPr lang="en-US" altLang="sr-Latn-RS" sz="1400" dirty="0" err="1" smtClean="0">
                <a:latin typeface="Arial" charset="0"/>
              </a:rPr>
              <a:t>naj</a:t>
            </a:r>
            <a:r>
              <a:rPr lang="sr-Latn-CS" altLang="sr-Latn-RS" sz="1400" dirty="0" smtClean="0">
                <a:latin typeface="Arial" charset="0"/>
              </a:rPr>
              <a:t>č</a:t>
            </a:r>
            <a:r>
              <a:rPr lang="en-US" altLang="sr-Latn-RS" sz="1400" dirty="0" smtClean="0">
                <a:latin typeface="Arial" charset="0"/>
              </a:rPr>
              <a:t>e</a:t>
            </a:r>
            <a:r>
              <a:rPr lang="sr-Latn-CS" altLang="sr-Latn-RS" sz="1400" dirty="0" smtClean="0">
                <a:latin typeface="Arial" charset="0"/>
              </a:rPr>
              <a:t>šć</a:t>
            </a:r>
            <a:r>
              <a:rPr lang="en-US" altLang="sr-Latn-RS" sz="1400" dirty="0" smtClean="0">
                <a:latin typeface="Arial" charset="0"/>
              </a:rPr>
              <a:t>e se </a:t>
            </a:r>
            <a:r>
              <a:rPr lang="en-US" altLang="sr-Latn-RS" sz="1400" dirty="0" err="1" smtClean="0">
                <a:latin typeface="Arial" charset="0"/>
              </a:rPr>
              <a:t>iz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osnova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mijenja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koncept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upravljanja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Projektom</a:t>
            </a:r>
            <a:r>
              <a:rPr lang="en-US" altLang="sr-Latn-RS" sz="1400" dirty="0" smtClean="0">
                <a:latin typeface="Arial" charset="0"/>
              </a:rPr>
              <a:t>;</a:t>
            </a:r>
          </a:p>
          <a:p>
            <a:pPr marL="806450" lvl="1" indent="-263525" eaLnBrk="1" hangingPunct="1">
              <a:defRPr/>
            </a:pPr>
            <a:r>
              <a:rPr lang="en-US" altLang="sr-Latn-RS" sz="1400" dirty="0" err="1" smtClean="0">
                <a:latin typeface="Arial" charset="0"/>
              </a:rPr>
              <a:t>metode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upravljanja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i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mjere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učinka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na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Projektima</a:t>
            </a:r>
            <a:r>
              <a:rPr lang="en-US" altLang="sr-Latn-RS" sz="1400" dirty="0" smtClean="0">
                <a:latin typeface="Arial" charset="0"/>
              </a:rPr>
              <a:t> se </a:t>
            </a:r>
            <a:r>
              <a:rPr lang="en-US" altLang="sr-Latn-RS" sz="1400" dirty="0" err="1" smtClean="0">
                <a:latin typeface="Arial" charset="0"/>
              </a:rPr>
              <a:t>nasumice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biraju</a:t>
            </a:r>
            <a:r>
              <a:rPr lang="en-US" altLang="sr-Latn-RS" sz="1400" dirty="0" smtClean="0">
                <a:latin typeface="Arial" charset="0"/>
              </a:rPr>
              <a:t>;</a:t>
            </a:r>
          </a:p>
          <a:p>
            <a:pPr marL="806450" lvl="1" indent="-263525" eaLnBrk="1" hangingPunct="1">
              <a:defRPr/>
            </a:pPr>
            <a:r>
              <a:rPr lang="en-US" altLang="sr-Latn-RS" sz="1400" dirty="0" err="1" smtClean="0">
                <a:latin typeface="Arial" charset="0"/>
              </a:rPr>
              <a:t>uspjeh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Projekta</a:t>
            </a:r>
            <a:r>
              <a:rPr lang="en-US" altLang="sr-Latn-RS" sz="1400" dirty="0" smtClean="0">
                <a:latin typeface="Arial" charset="0"/>
              </a:rPr>
              <a:t> u </a:t>
            </a:r>
            <a:r>
              <a:rPr lang="en-US" altLang="sr-Latn-RS" sz="1400" dirty="0" err="1" smtClean="0">
                <a:latin typeface="Arial" charset="0"/>
              </a:rPr>
              <a:t>veoma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velikoj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mjeri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zavisi</a:t>
            </a:r>
            <a:r>
              <a:rPr lang="en-US" altLang="sr-Latn-RS" sz="1400" dirty="0" smtClean="0">
                <a:latin typeface="Arial" charset="0"/>
              </a:rPr>
              <a:t> od </a:t>
            </a:r>
            <a:r>
              <a:rPr lang="en-US" altLang="sr-Latn-RS" sz="1400" dirty="0" err="1" smtClean="0">
                <a:latin typeface="Arial" charset="0"/>
              </a:rPr>
              <a:t>rukovodioca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Projekta</a:t>
            </a:r>
            <a:r>
              <a:rPr lang="en-US" altLang="sr-Latn-RS" sz="1400" dirty="0" smtClean="0">
                <a:latin typeface="Arial" charset="0"/>
              </a:rPr>
              <a:t>;</a:t>
            </a:r>
          </a:p>
          <a:p>
            <a:pPr marL="806450" lvl="1" indent="-263525" eaLnBrk="1" hangingPunct="1">
              <a:defRPr/>
            </a:pPr>
            <a:r>
              <a:rPr lang="en-US" altLang="sr-Latn-RS" sz="1400" dirty="0" err="1" smtClean="0">
                <a:latin typeface="Arial" charset="0"/>
              </a:rPr>
              <a:t>kori</a:t>
            </a:r>
            <a:r>
              <a:rPr lang="sr-Latn-CS" altLang="sr-Latn-RS" sz="1400" dirty="0" smtClean="0">
                <a:latin typeface="Arial" charset="0"/>
              </a:rPr>
              <a:t>šć</a:t>
            </a:r>
            <a:r>
              <a:rPr lang="en-US" altLang="sr-Latn-RS" sz="1400" dirty="0" err="1" smtClean="0">
                <a:latin typeface="Arial" charset="0"/>
              </a:rPr>
              <a:t>enje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informacione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tehnologije</a:t>
            </a:r>
            <a:r>
              <a:rPr lang="en-US" altLang="sr-Latn-RS" sz="1400" dirty="0" smtClean="0">
                <a:latin typeface="Arial" charset="0"/>
              </a:rPr>
              <a:t>  je </a:t>
            </a:r>
            <a:r>
              <a:rPr lang="en-US" altLang="sr-Latn-RS" sz="1400" dirty="0" err="1" smtClean="0">
                <a:latin typeface="Arial" charset="0"/>
              </a:rPr>
              <a:t>minimalno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i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uglavnom</a:t>
            </a:r>
            <a:r>
              <a:rPr lang="en-US" altLang="sr-Latn-RS" sz="1400" dirty="0" smtClean="0">
                <a:latin typeface="Arial" charset="0"/>
              </a:rPr>
              <a:t> se </a:t>
            </a:r>
            <a:r>
              <a:rPr lang="en-US" altLang="sr-Latn-RS" sz="1400" dirty="0" err="1" smtClean="0">
                <a:latin typeface="Arial" charset="0"/>
              </a:rPr>
              <a:t>svodi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na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automatizovanje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pojedina</a:t>
            </a:r>
            <a:r>
              <a:rPr lang="sr-Latn-CS" altLang="sr-Latn-RS" sz="1400" dirty="0" smtClean="0">
                <a:latin typeface="Arial" charset="0"/>
              </a:rPr>
              <a:t>č</a:t>
            </a:r>
            <a:r>
              <a:rPr lang="en-US" altLang="sr-Latn-RS" sz="1400" dirty="0" err="1" smtClean="0">
                <a:latin typeface="Arial" charset="0"/>
              </a:rPr>
              <a:t>nih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Projekata</a:t>
            </a:r>
            <a:r>
              <a:rPr lang="en-US" altLang="sr-Latn-RS" sz="1400" dirty="0" smtClean="0">
                <a:latin typeface="Arial" charset="0"/>
              </a:rPr>
              <a:t>;</a:t>
            </a:r>
          </a:p>
          <a:p>
            <a:pPr marL="806450" lvl="1" indent="-263525" eaLnBrk="1" hangingPunct="1">
              <a:defRPr/>
            </a:pPr>
            <a:r>
              <a:rPr lang="en-US" altLang="sr-Latn-RS" sz="1400" b="1" dirty="0" err="1" smtClean="0">
                <a:latin typeface="Arial" charset="0"/>
              </a:rPr>
              <a:t>upravljački</a:t>
            </a:r>
            <a:r>
              <a:rPr lang="en-US" altLang="sr-Latn-RS" sz="1400" b="1" dirty="0" smtClean="0">
                <a:latin typeface="Arial" charset="0"/>
              </a:rPr>
              <a:t> </a:t>
            </a:r>
            <a:r>
              <a:rPr lang="en-US" altLang="sr-Latn-RS" sz="1400" b="1" dirty="0" err="1" smtClean="0">
                <a:latin typeface="Arial" charset="0"/>
              </a:rPr>
              <a:t>tim</a:t>
            </a:r>
            <a:r>
              <a:rPr lang="en-US" altLang="sr-Latn-RS" sz="1400" b="1" dirty="0" smtClean="0">
                <a:latin typeface="Arial" charset="0"/>
              </a:rPr>
              <a:t> </a:t>
            </a:r>
            <a:r>
              <a:rPr lang="en-US" altLang="sr-Latn-RS" sz="1400" b="1" dirty="0" err="1" smtClean="0">
                <a:latin typeface="Arial" charset="0"/>
              </a:rPr>
              <a:t>postaje</a:t>
            </a:r>
            <a:r>
              <a:rPr lang="en-US" altLang="sr-Latn-RS" sz="1400" b="1" dirty="0" smtClean="0">
                <a:latin typeface="Arial" charset="0"/>
              </a:rPr>
              <a:t> </a:t>
            </a:r>
            <a:r>
              <a:rPr lang="en-US" altLang="sr-Latn-RS" sz="1400" b="1" dirty="0" err="1" smtClean="0">
                <a:latin typeface="Arial" charset="0"/>
              </a:rPr>
              <a:t>nezamjenljiv</a:t>
            </a:r>
            <a:r>
              <a:rPr lang="en-US" altLang="sr-Latn-RS" sz="1400" b="1" dirty="0" smtClean="0">
                <a:latin typeface="Arial" charset="0"/>
              </a:rPr>
              <a:t>, </a:t>
            </a:r>
            <a:r>
              <a:rPr lang="en-US" altLang="sr-Latn-RS" sz="1400" b="1" dirty="0" err="1" smtClean="0">
                <a:latin typeface="Arial" charset="0"/>
              </a:rPr>
              <a:t>jer</a:t>
            </a:r>
            <a:r>
              <a:rPr lang="en-US" altLang="sr-Latn-RS" sz="1400" b="1" dirty="0" smtClean="0">
                <a:latin typeface="Arial" charset="0"/>
              </a:rPr>
              <a:t> </a:t>
            </a:r>
            <a:r>
              <a:rPr lang="en-US" altLang="sr-Latn-RS" sz="1400" b="1" dirty="0" err="1" smtClean="0">
                <a:latin typeface="Arial" charset="0"/>
              </a:rPr>
              <a:t>ima</a:t>
            </a:r>
            <a:r>
              <a:rPr lang="en-US" altLang="sr-Latn-RS" sz="1400" b="1" dirty="0" smtClean="0">
                <a:latin typeface="Arial" charset="0"/>
              </a:rPr>
              <a:t> </a:t>
            </a:r>
            <a:r>
              <a:rPr lang="en-US" altLang="sr-Latn-RS" sz="1400" b="1" dirty="0" err="1" smtClean="0">
                <a:latin typeface="Arial" charset="0"/>
              </a:rPr>
              <a:t>monopol</a:t>
            </a:r>
            <a:r>
              <a:rPr lang="en-US" altLang="sr-Latn-RS" sz="1400" b="1" dirty="0" smtClean="0">
                <a:latin typeface="Arial" charset="0"/>
              </a:rPr>
              <a:t> </a:t>
            </a:r>
            <a:r>
              <a:rPr lang="en-US" altLang="sr-Latn-RS" sz="1400" b="1" dirty="0" err="1" smtClean="0">
                <a:latin typeface="Arial" charset="0"/>
              </a:rPr>
              <a:t>nad</a:t>
            </a:r>
            <a:r>
              <a:rPr lang="en-US" altLang="sr-Latn-RS" sz="1400" b="1" dirty="0" smtClean="0">
                <a:latin typeface="Arial" charset="0"/>
              </a:rPr>
              <a:t> </a:t>
            </a:r>
            <a:r>
              <a:rPr lang="en-US" altLang="sr-Latn-RS" sz="1400" b="1" dirty="0" err="1" smtClean="0">
                <a:latin typeface="Arial" charset="0"/>
              </a:rPr>
              <a:t>informacijama</a:t>
            </a:r>
            <a:r>
              <a:rPr lang="en-US" altLang="sr-Latn-RS" sz="1400" dirty="0" smtClean="0">
                <a:latin typeface="Arial" charset="0"/>
              </a:rPr>
              <a:t>;</a:t>
            </a:r>
          </a:p>
          <a:p>
            <a:pPr marL="806450" lvl="1" indent="-263525" eaLnBrk="1" hangingPunct="1">
              <a:defRPr/>
            </a:pPr>
            <a:r>
              <a:rPr lang="en-US" altLang="sr-Latn-RS" sz="1400" b="1" dirty="0" err="1" smtClean="0">
                <a:latin typeface="Arial" charset="0"/>
              </a:rPr>
              <a:t>veliki</a:t>
            </a:r>
            <a:r>
              <a:rPr lang="en-US" altLang="sr-Latn-RS" sz="1400" b="1" dirty="0" smtClean="0">
                <a:latin typeface="Arial" charset="0"/>
              </a:rPr>
              <a:t> </a:t>
            </a:r>
            <a:r>
              <a:rPr lang="en-US" altLang="sr-Latn-RS" sz="1400" b="1" dirty="0" err="1" smtClean="0">
                <a:latin typeface="Arial" charset="0"/>
              </a:rPr>
              <a:t>broj</a:t>
            </a:r>
            <a:r>
              <a:rPr lang="en-US" altLang="sr-Latn-RS" sz="1400" b="1" dirty="0" smtClean="0">
                <a:latin typeface="Arial" charset="0"/>
              </a:rPr>
              <a:t> </a:t>
            </a:r>
            <a:r>
              <a:rPr lang="en-US" altLang="sr-Latn-RS" sz="1400" b="1" dirty="0" err="1" smtClean="0">
                <a:latin typeface="Arial" charset="0"/>
              </a:rPr>
              <a:t>informacija</a:t>
            </a:r>
            <a:r>
              <a:rPr lang="en-US" altLang="sr-Latn-RS" sz="1400" b="1" dirty="0" smtClean="0">
                <a:latin typeface="Arial" charset="0"/>
              </a:rPr>
              <a:t> je </a:t>
            </a:r>
            <a:r>
              <a:rPr lang="en-US" altLang="sr-Latn-RS" sz="1400" b="1" dirty="0" err="1" smtClean="0">
                <a:latin typeface="Arial" charset="0"/>
              </a:rPr>
              <a:t>neformalne</a:t>
            </a:r>
            <a:r>
              <a:rPr lang="en-US" altLang="sr-Latn-RS" sz="1400" b="1" dirty="0" smtClean="0">
                <a:latin typeface="Arial" charset="0"/>
              </a:rPr>
              <a:t> </a:t>
            </a:r>
            <a:r>
              <a:rPr lang="en-US" altLang="sr-Latn-RS" sz="1400" b="1" dirty="0" err="1" smtClean="0">
                <a:latin typeface="Arial" charset="0"/>
              </a:rPr>
              <a:t>prirode</a:t>
            </a:r>
            <a:r>
              <a:rPr lang="en-US" altLang="sr-Latn-RS" sz="1400" b="1" dirty="0" smtClean="0">
                <a:latin typeface="Arial" charset="0"/>
              </a:rPr>
              <a:t>;</a:t>
            </a:r>
          </a:p>
          <a:p>
            <a:pPr marL="806450" lvl="1" indent="-263525" eaLnBrk="1" hangingPunct="1">
              <a:defRPr/>
            </a:pPr>
            <a:r>
              <a:rPr lang="en-US" altLang="sr-Latn-RS" sz="1400" dirty="0" smtClean="0">
                <a:latin typeface="Arial" charset="0"/>
              </a:rPr>
              <a:t>ne </a:t>
            </a:r>
            <a:r>
              <a:rPr lang="en-US" altLang="sr-Latn-RS" sz="1400" dirty="0" err="1" smtClean="0">
                <a:latin typeface="Arial" charset="0"/>
              </a:rPr>
              <a:t>postoji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integrisano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planiranje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i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kontrola</a:t>
            </a:r>
            <a:r>
              <a:rPr lang="en-US" altLang="sr-Latn-RS" sz="1400" dirty="0" smtClean="0">
                <a:latin typeface="Arial" charset="0"/>
              </a:rPr>
              <a:t> (u </a:t>
            </a:r>
            <a:r>
              <a:rPr lang="en-US" altLang="sr-Latn-RS" sz="1400" dirty="0" err="1" smtClean="0">
                <a:latin typeface="Arial" charset="0"/>
              </a:rPr>
              <a:t>najboljem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slu</a:t>
            </a:r>
            <a:r>
              <a:rPr lang="sr-Latn-CS" altLang="sr-Latn-RS" sz="1400" dirty="0" smtClean="0">
                <a:latin typeface="Arial" charset="0"/>
              </a:rPr>
              <a:t>č</a:t>
            </a:r>
            <a:r>
              <a:rPr lang="en-US" altLang="sr-Latn-RS" sz="1400" dirty="0" err="1" smtClean="0">
                <a:latin typeface="Arial" charset="0"/>
              </a:rPr>
              <a:t>aju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svaki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Projekat</a:t>
            </a:r>
            <a:r>
              <a:rPr lang="en-US" altLang="sr-Latn-RS" sz="1400" dirty="0" smtClean="0">
                <a:latin typeface="Arial" charset="0"/>
              </a:rPr>
              <a:t> je "</a:t>
            </a:r>
            <a:r>
              <a:rPr lang="en-US" altLang="sr-Latn-RS" sz="1400" dirty="0" err="1" smtClean="0">
                <a:latin typeface="Arial" charset="0"/>
              </a:rPr>
              <a:t>priča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za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sebe</a:t>
            </a:r>
            <a:r>
              <a:rPr lang="en-US" altLang="sr-Latn-RS" sz="1400" dirty="0" smtClean="0">
                <a:latin typeface="Arial" charset="0"/>
              </a:rPr>
              <a:t>", a </a:t>
            </a:r>
            <a:r>
              <a:rPr lang="en-US" altLang="sr-Latn-RS" sz="1400" dirty="0" err="1" smtClean="0">
                <a:latin typeface="Arial" charset="0"/>
              </a:rPr>
              <a:t>vrlo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često</a:t>
            </a:r>
            <a:r>
              <a:rPr lang="en-US" altLang="sr-Latn-RS" sz="1400" dirty="0" smtClean="0">
                <a:latin typeface="Arial" charset="0"/>
              </a:rPr>
              <a:t> ta "</a:t>
            </a:r>
            <a:r>
              <a:rPr lang="en-US" altLang="sr-Latn-RS" sz="1400" dirty="0" err="1" smtClean="0">
                <a:latin typeface="Arial" charset="0"/>
              </a:rPr>
              <a:t>priča</a:t>
            </a:r>
            <a:r>
              <a:rPr lang="en-US" altLang="sr-Latn-RS" sz="1400" dirty="0" smtClean="0">
                <a:latin typeface="Arial" charset="0"/>
              </a:rPr>
              <a:t>" </a:t>
            </a:r>
            <a:r>
              <a:rPr lang="en-US" altLang="sr-Latn-RS" sz="1400" dirty="0" err="1" smtClean="0">
                <a:latin typeface="Arial" charset="0"/>
              </a:rPr>
              <a:t>nije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konzistentna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ni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na</a:t>
            </a:r>
            <a:r>
              <a:rPr lang="en-US" altLang="sr-Latn-RS" sz="1400" dirty="0" smtClean="0">
                <a:latin typeface="Arial" charset="0"/>
              </a:rPr>
              <a:t> tom </a:t>
            </a:r>
            <a:r>
              <a:rPr lang="en-US" altLang="sr-Latn-RS" sz="1400" dirty="0" err="1" smtClean="0">
                <a:latin typeface="Arial" charset="0"/>
              </a:rPr>
              <a:t>elementarnom</a:t>
            </a:r>
            <a:r>
              <a:rPr lang="en-US" altLang="sr-Latn-RS" sz="1400" dirty="0" smtClean="0">
                <a:latin typeface="Arial" charset="0"/>
              </a:rPr>
              <a:t> </a:t>
            </a:r>
            <a:r>
              <a:rPr lang="en-US" altLang="sr-Latn-RS" sz="1400" dirty="0" err="1" smtClean="0">
                <a:latin typeface="Arial" charset="0"/>
              </a:rPr>
              <a:t>nivou</a:t>
            </a:r>
            <a:r>
              <a:rPr lang="en-US" altLang="sr-Latn-RS" sz="1400" dirty="0" smtClean="0">
                <a:latin typeface="Arial" charset="0"/>
              </a:rPr>
              <a:t>).</a:t>
            </a:r>
            <a:endParaRPr lang="sr-Latn-ME" altLang="sr-Latn-RS" sz="1400" dirty="0" smtClean="0">
              <a:latin typeface="Arial" charset="0"/>
            </a:endParaRPr>
          </a:p>
          <a:p>
            <a:pPr marL="268288" indent="-268288" eaLnBrk="1" hangingPunct="1">
              <a:defRPr/>
            </a:pPr>
            <a:r>
              <a:rPr lang="sr-Latn-CS" altLang="sr-Latn-RS" sz="1500" b="1" dirty="0" smtClean="0">
                <a:latin typeface="Arial" charset="0"/>
              </a:rPr>
              <a:t>Upravljanje projektima podržano informacionims sistemom</a:t>
            </a:r>
            <a:endParaRPr lang="sr-Latn-CS" altLang="sr-Latn-RS" sz="1400" dirty="0" smtClean="0">
              <a:latin typeface="Arial" charset="0"/>
            </a:endParaRPr>
          </a:p>
          <a:p>
            <a:pPr eaLnBrk="1" hangingPunct="1">
              <a:defRPr/>
            </a:pPr>
            <a:endParaRPr lang="sr-Latn-M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8C86EF3-ABDF-47C5-A0F6-9FD67BF712D1}" type="slidenum">
              <a:rPr lang="en-US" altLang="en-US">
                <a:latin typeface="Calibri" panose="020F0502020204030204" pitchFamily="34" charset="0"/>
              </a:rPr>
              <a:pPr eaLnBrk="1" hangingPunct="1"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F1D55-AA24-40AF-BD30-6CE8DB871FED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92632161-183D-403A-A562-9300D866D3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42425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57FB5-AAD6-4981-9E6A-A926FB026994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4F193-A49F-4466-953D-7380E65E07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5625880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7AC33-6035-4EFF-B15E-AA4E5EA8DC4A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C7F2AA-CCC3-468F-9CF4-21C5256A723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757255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88214-FC7F-4AFB-AD1D-F527525C7D96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AFB1D-436D-4128-89D2-1090E7AD29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167450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2471A-C8E7-43F3-8B30-19BFF0D046E3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1A1A5BB6-479C-4833-A116-0A44276093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70165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3903B-35BD-42FD-ADBC-5BDDA3041513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4D521-B683-4E25-802B-7C49179135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2293969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9378C-1003-4841-8026-6F9C1DBCFE81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D0CDC0-10A0-4A5D-9773-99C74C480A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2957088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0A5BE-608E-4278-B98C-2B3C36C498F0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F7B108-A5F6-429C-A41F-30389FA276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4935117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8E042-9DF3-4695-AB15-CF030085F689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AA5D1-0A0F-4D47-8E80-33294D2EAB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216043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9E7C4-3571-40B3-9A0A-80C9E245429F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2808D4-1191-4107-8904-0DD7F00386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880430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87718-ACE7-4E9C-9288-4049B2EF622C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9AB07D7E-AE78-47F8-ADF3-8AB96AB26C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1179798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r-Latn-RS" smtClean="0"/>
              <a:t>Click to edit Master text styles</a:t>
            </a:r>
          </a:p>
          <a:p>
            <a:pPr lvl="1"/>
            <a:r>
              <a:rPr lang="en-US" altLang="sr-Latn-RS" smtClean="0"/>
              <a:t>Second level</a:t>
            </a:r>
          </a:p>
          <a:p>
            <a:pPr lvl="2"/>
            <a:r>
              <a:rPr lang="en-US" altLang="sr-Latn-RS" smtClean="0"/>
              <a:t>Third level</a:t>
            </a:r>
          </a:p>
          <a:p>
            <a:pPr lvl="3"/>
            <a:r>
              <a:rPr lang="en-US" altLang="sr-Latn-RS" smtClean="0"/>
              <a:t>Fourth level</a:t>
            </a:r>
          </a:p>
          <a:p>
            <a:pPr lvl="4"/>
            <a:r>
              <a:rPr lang="en-US" altLang="sr-Latn-R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470775-0EF8-4658-84DD-975A5C63167B}" type="datetime1">
              <a:rPr lang="en-US"/>
              <a:pPr>
                <a:defRPr/>
              </a:pPr>
              <a:t>2/9/2020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anose="02030602050306030303" pitchFamily="18" charset="0"/>
              </a:defRPr>
            </a:lvl1pPr>
          </a:lstStyle>
          <a:p>
            <a:fld id="{55B16A80-C398-4739-BBF5-210099148713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75" r:id="rId2"/>
    <p:sldLayoutId id="2147483984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5" r:id="rId9"/>
    <p:sldLayoutId id="2147483981" r:id="rId10"/>
    <p:sldLayoutId id="2147483982" r:id="rId11"/>
  </p:sldLayoutIdLst>
  <p:transition>
    <p:wipe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UVOD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72000"/>
          </a:xfrm>
        </p:spPr>
        <p:txBody>
          <a:bodyPr/>
          <a:lstStyle/>
          <a:p>
            <a:pPr eaLnBrk="1" hangingPunct="1"/>
            <a:r>
              <a:rPr lang="sr-Latn-CS" altLang="sr-Latn-RS" sz="1600" u="sng" smtClean="0">
                <a:latin typeface="Arial" panose="020B0604020202020204" pitchFamily="34" charset="0"/>
              </a:rPr>
              <a:t>Građevinski projekat</a:t>
            </a:r>
            <a:r>
              <a:rPr lang="sr-Latn-CS" altLang="sr-Latn-RS" sz="1600" smtClean="0">
                <a:latin typeface="Arial" panose="020B0604020202020204" pitchFamily="34" charset="0"/>
              </a:rPr>
              <a:t> (prolazi kroz nekoliko faza)</a:t>
            </a:r>
            <a:endParaRPr lang="en-US" altLang="sr-Latn-RS" sz="1600" smtClean="0">
              <a:latin typeface="Arial" panose="020B0604020202020204" pitchFamily="34" charset="0"/>
            </a:endParaRPr>
          </a:p>
          <a:p>
            <a:pPr lvl="1" eaLnBrk="1" hangingPunct="1"/>
            <a:r>
              <a:rPr lang="en-US" altLang="sr-Latn-RS" sz="1600" smtClean="0">
                <a:latin typeface="Arial" panose="020B0604020202020204" pitchFamily="34" charset="0"/>
              </a:rPr>
              <a:t>faza koncipiranja (definisanje cilja projekta, izrada studija opravdanosti, dono</a:t>
            </a:r>
            <a:r>
              <a:rPr lang="sr-Latn-CS" altLang="sr-Latn-RS" sz="1600" smtClean="0">
                <a:latin typeface="Arial" panose="020B0604020202020204" pitchFamily="34" charset="0"/>
              </a:rPr>
              <a:t>šenje odluke)</a:t>
            </a:r>
          </a:p>
          <a:p>
            <a:pPr lvl="1" eaLnBrk="1" hangingPunct="1"/>
            <a:r>
              <a:rPr lang="en-US" altLang="sr-Latn-RS" sz="1600" smtClean="0">
                <a:latin typeface="Arial" panose="020B0604020202020204" pitchFamily="34" charset="0"/>
              </a:rPr>
              <a:t>faza definisanja (</a:t>
            </a:r>
            <a:r>
              <a:rPr lang="sr-Latn-CS" altLang="sr-Latn-RS" sz="1600" smtClean="0">
                <a:latin typeface="Arial" panose="020B0604020202020204" pitchFamily="34" charset="0"/>
              </a:rPr>
              <a:t>izrada podloga i dokumentacije, vršenje revizije, dobijanje građevinske dozvole)</a:t>
            </a:r>
          </a:p>
          <a:p>
            <a:pPr lvl="1" eaLnBrk="1" hangingPunct="1"/>
            <a:r>
              <a:rPr lang="en-US" altLang="sr-Latn-RS" sz="1600" smtClean="0">
                <a:latin typeface="Arial" panose="020B0604020202020204" pitchFamily="34" charset="0"/>
              </a:rPr>
              <a:t>faza realizacije</a:t>
            </a:r>
            <a:r>
              <a:rPr lang="sr-Latn-CS" altLang="sr-Latn-RS" sz="1600" smtClean="0">
                <a:latin typeface="Arial" panose="020B0604020202020204" pitchFamily="34" charset="0"/>
              </a:rPr>
              <a:t> (početak radova, izrada plana realizacije i plana upravljanja kvalitetom, vođenje gradilišne dokumentacije, prepiska, izvođenje radova)</a:t>
            </a:r>
            <a:endParaRPr lang="en-US" altLang="sr-Latn-RS" sz="1600" smtClean="0">
              <a:latin typeface="Arial" panose="020B0604020202020204" pitchFamily="34" charset="0"/>
            </a:endParaRPr>
          </a:p>
          <a:p>
            <a:pPr lvl="1" eaLnBrk="1" hangingPunct="1"/>
            <a:r>
              <a:rPr lang="en-US" altLang="sr-Latn-RS" sz="1600" smtClean="0">
                <a:latin typeface="Arial" panose="020B0604020202020204" pitchFamily="34" charset="0"/>
              </a:rPr>
              <a:t>probna proizvodnja</a:t>
            </a:r>
            <a:r>
              <a:rPr lang="sr-Latn-CS" altLang="sr-Latn-RS" sz="1600" smtClean="0">
                <a:latin typeface="Arial" panose="020B0604020202020204" pitchFamily="34" charset="0"/>
              </a:rPr>
              <a:t> i upotrebna dozvola (obavljanje probnog rada, vršenje tehničkog pregleda,preliminarna primopredaja objekta, praćenje u garantnom roku, konačna primopredaja objekta)</a:t>
            </a:r>
          </a:p>
          <a:p>
            <a:pPr eaLnBrk="1" hangingPunct="1"/>
            <a:r>
              <a:rPr lang="sr-Latn-CS" altLang="sr-Latn-RS" sz="1600" u="sng" smtClean="0">
                <a:latin typeface="Arial" panose="020B0604020202020204" pitchFamily="34" charset="0"/>
              </a:rPr>
              <a:t>Uspješnost i efikasnost projekta zavisi od:</a:t>
            </a:r>
          </a:p>
          <a:p>
            <a:pPr lvl="1" eaLnBrk="1" hangingPunct="1"/>
            <a:r>
              <a:rPr lang="sr-Latn-CS" altLang="sr-Latn-RS" sz="1600" smtClean="0">
                <a:latin typeface="Arial" panose="020B0604020202020204" pitchFamily="34" charset="0"/>
              </a:rPr>
              <a:t>tehnika i metoda za njegovu realizaciju (mrežno planiranje, operaciona istraživanja, teorija odlučivanja)</a:t>
            </a:r>
          </a:p>
          <a:p>
            <a:pPr lvl="1" eaLnBrk="1" hangingPunct="1"/>
            <a:r>
              <a:rPr lang="sr-Latn-CS" altLang="sr-Latn-RS" sz="1600" smtClean="0">
                <a:latin typeface="Arial" panose="020B0604020202020204" pitchFamily="34" charset="0"/>
              </a:rPr>
              <a:t>informacija i informacionog sistema</a:t>
            </a:r>
          </a:p>
          <a:p>
            <a:pPr lvl="1" eaLnBrk="1" hangingPunct="1"/>
            <a:r>
              <a:rPr lang="sr-Latn-CS" altLang="sr-Latn-RS" sz="1600" smtClean="0">
                <a:latin typeface="Arial" panose="020B0604020202020204" pitchFamily="34" charset="0"/>
              </a:rPr>
              <a:t>ljudskog faktora</a:t>
            </a:r>
          </a:p>
          <a:p>
            <a:pPr lvl="1" eaLnBrk="1" hangingPunct="1"/>
            <a:endParaRPr lang="sr-Latn-CS" altLang="sr-Latn-RS" sz="1600" smtClean="0">
              <a:latin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0F2CFC2D-0620-4F18-8642-2EE63B96A607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1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 anchor="ctr"/>
          <a:lstStyle/>
          <a:p>
            <a:pPr algn="ctr" eaLnBrk="1" hangingPunct="1"/>
            <a:r>
              <a:rPr lang="sr-Latn-CS" altLang="sr-Latn-RS" sz="4400" b="1" smtClean="0"/>
              <a:t>Programi za upravljanje projektima</a:t>
            </a:r>
            <a:endParaRPr lang="en-US" altLang="sr-Latn-RS" sz="440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534400" cy="3657600"/>
          </a:xfrm>
        </p:spPr>
        <p:txBody>
          <a:bodyPr/>
          <a:lstStyle/>
          <a:p>
            <a:pPr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Na našim prostorima </a:t>
            </a:r>
            <a:r>
              <a:rPr lang="en-U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primjenjuju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 se najčešče dva alata za upravljanje projektima: </a:t>
            </a:r>
          </a:p>
          <a:p>
            <a:pPr lvl="2" eaLnBrk="1" hangingPunct="1"/>
            <a:r>
              <a:rPr lang="sr-Latn-CS" altLang="sr-Latn-RS" sz="1600" i="1" smtClean="0">
                <a:latin typeface="Arial" panose="020B0604020202020204" pitchFamily="34" charset="0"/>
                <a:cs typeface="Arial" panose="020B0604020202020204" pitchFamily="34" charset="0"/>
              </a:rPr>
              <a:t>Primavera Project Planner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</a:p>
          <a:p>
            <a:pPr lvl="2" eaLnBrk="1" hangingPunct="1"/>
            <a:r>
              <a:rPr lang="sr-Latn-CS" altLang="sr-Latn-RS" sz="1600" i="1" smtClean="0">
                <a:latin typeface="Arial" panose="020B0604020202020204" pitchFamily="34" charset="0"/>
                <a:cs typeface="Arial" panose="020B0604020202020204" pitchFamily="34" charset="0"/>
              </a:rPr>
              <a:t>Microsoft Project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altLang="sr-Latn-RS" sz="16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Koriste se za upravljanje ljudskim i materijalnim resursima preduzeća, izradu termin planova projekta, kontrolu troškova na projektu, upravljanje rizicima kao i komunikaciju sa udaljenim projektnim lokacijama putem interneta u višekorisničkom i višeprojektnom okruženju. </a:t>
            </a:r>
            <a:endParaRPr lang="en-US" altLang="sr-Latn-RS" sz="16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Može se lako povezati sa drugim korporativnim (ERP) informacionim sistemima. </a:t>
            </a:r>
          </a:p>
          <a:p>
            <a:pPr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Direktno ili na posredan način mora biti obezb</a:t>
            </a:r>
            <a:r>
              <a:rPr lang="en-U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eđena konzistentnost i integritet podataka koji se razm</a:t>
            </a:r>
            <a:r>
              <a:rPr lang="en-U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enjuju o projektima unutar kompanije i unutar informacionog sistema.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47168043-9F6E-469C-B7D8-53BFE4096B45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10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sr-Latn-C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UPRAVLJANJE PROJEKTIMA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752600"/>
          <a:ext cx="8229600" cy="4786313"/>
        </p:xfrm>
        <a:graphic>
          <a:graphicData uri="http://schemas.openxmlformats.org/drawingml/2006/table">
            <a:tbl>
              <a:tblPr/>
              <a:tblGrid>
                <a:gridCol w="5562600">
                  <a:extLst>
                    <a:ext uri="{9D8B030D-6E8A-4147-A177-3AD203B41FA5}">
                      <a16:colId xmlns:a16="http://schemas.microsoft.com/office/drawing/2014/main" val="1660353245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908080909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63540641"/>
                    </a:ext>
                  </a:extLst>
                </a:gridCol>
              </a:tblGrid>
              <a:tr h="5715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Karakterstika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 hoc </a:t>
                      </a:r>
                      <a:endParaRPr kumimoji="0" lang="sr-Latn-ME" alt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268288" indent="-268288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268288" marR="0" lvl="0" indent="-2682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altLang="sr-Latn-R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podržano infor. sist.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467887"/>
                  </a:ext>
                </a:extLst>
              </a:tr>
              <a:tr h="5413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Sistematizovanje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iskustva i znanja ste</a:t>
                      </a:r>
                      <a:r>
                        <a:rPr kumimoji="0" lang="sr-Latn-R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č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</a:t>
                      </a: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ih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na prethodnim Projektima</a:t>
                      </a:r>
                      <a:endParaRPr kumimoji="0" lang="sr-Latn-ME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853062"/>
                  </a:ext>
                </a:extLst>
              </a:tr>
              <a:tr h="4873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Jedinstven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pogled na procese i procedure </a:t>
                      </a: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5662458"/>
                  </a:ext>
                </a:extLst>
              </a:tr>
              <a:tr h="4873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oncept </a:t>
                      </a: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UP nezavisan od promjena upravljačkog tima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075355"/>
                  </a:ext>
                </a:extLst>
              </a:tr>
              <a:tr h="5413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Definisane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metode </a:t>
                      </a: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UP i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mjere učinka na Projektima </a:t>
                      </a: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tako da omogućavaju poređenje sa prethodnim iskustvom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najčešće 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4960802"/>
                  </a:ext>
                </a:extLst>
              </a:tr>
              <a:tr h="4873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Značajnije 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kori</a:t>
                      </a:r>
                      <a:r>
                        <a:rPr kumimoji="0" lang="sr-Latn-R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šć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enje informacione tehnolog</a:t>
                      </a: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ije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9111649"/>
                  </a:ext>
                </a:extLst>
              </a:tr>
              <a:tr h="5715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Nepostojanje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monopol</a:t>
                      </a:r>
                      <a:r>
                        <a:rPr kumimoji="0" lang="sr-Latn-ME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sr-Latn-ME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upravljačkog tima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nad informacijama</a:t>
                      </a:r>
                      <a:endParaRPr kumimoji="0" lang="sr-Latn-ME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da, u najvećoj mjeri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8266464"/>
                  </a:ext>
                </a:extLst>
              </a:tr>
              <a:tr h="368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Samo mali </a:t>
                      </a:r>
                      <a:r>
                        <a:rPr kumimoji="0" lang="en-US" alt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broj informacija je neformalne prirode</a:t>
                      </a:r>
                      <a:endParaRPr kumimoji="0" lang="sr-Latn-ME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7345191"/>
                  </a:ext>
                </a:extLst>
              </a:tr>
              <a:tr h="73025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</a:t>
                      </a: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ostoji integrisano planiranje i kontrol</a:t>
                      </a: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95000"/>
                        <a:buFont typeface="Wingdings 2" panose="05020102010507070707" pitchFamily="18" charset="2"/>
                        <a:defRPr sz="22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85000"/>
                        <a:buFont typeface="Wingdings 2" panose="05020102010507070707" pitchFamily="18" charset="2"/>
                        <a:defRPr sz="20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 2" panose="05020102010507070707" pitchFamily="18" charset="2"/>
                        <a:defRPr sz="190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0BD0D9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10CF9B"/>
                        </a:buClr>
                        <a:buSzPct val="65000"/>
                        <a:buFont typeface="Wingdings 2" panose="05020102010507070707" pitchFamily="18" charset="2"/>
                        <a:defRPr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ME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0730939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7924800" y="6356350"/>
            <a:ext cx="762000" cy="365125"/>
          </a:xfrm>
          <a:prstGeom prst="rect">
            <a:avLst/>
          </a:prstGeom>
          <a:noFill/>
        </p:spPr>
        <p:txBody>
          <a:bodyPr lIns="0" tIns="0" rIns="0" bIns="0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F71E146A-0993-404F-BE3F-B8D149A3911C}" type="slidenum">
              <a:rPr lang="en-US" altLang="en-US" sz="1200">
                <a:solidFill>
                  <a:srgbClr val="045C75"/>
                </a:solidFill>
                <a:latin typeface="Constantia" panose="02030602050306030303" pitchFamily="18" charset="0"/>
              </a:rPr>
              <a:pPr algn="r" eaLnBrk="1" hangingPunct="1"/>
              <a:t>2</a:t>
            </a:fld>
            <a:endParaRPr lang="en-US" altLang="en-US" sz="1200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eaLnBrk="1" hangingPunct="1">
              <a:defRPr/>
            </a:pPr>
            <a:r>
              <a:rPr lang="sr-Latn-CS" altLang="sr-Latn-RS" sz="45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INFORMACIONA TEHNOLOGIJA</a:t>
            </a:r>
            <a:endParaRPr lang="en-US" altLang="sr-Latn-RS" sz="4500" dirty="0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2743200"/>
            <a:ext cx="8229600" cy="3581400"/>
          </a:xfrm>
        </p:spPr>
        <p:txBody>
          <a:bodyPr/>
          <a:lstStyle/>
          <a:p>
            <a:pPr eaLnBrk="1" hangingPunct="1"/>
            <a:r>
              <a:rPr lang="sr-Latn-CS" altLang="sr-Latn-RS" sz="1600" b="1" i="1" smtClean="0">
                <a:latin typeface="Arial" panose="020B0604020202020204" pitchFamily="34" charset="0"/>
                <a:cs typeface="Arial" panose="020B0604020202020204" pitchFamily="34" charset="0"/>
              </a:rPr>
              <a:t>Informaciona tehnologija</a:t>
            </a:r>
            <a:r>
              <a:rPr lang="sr-Latn-CS" altLang="sr-Latn-RS" sz="1600" b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- širok spektar alata i tehnika koje se koriste prilikom kreiranja, skladištenja i distribucije podataka i informacija, kao i prilikom kreiranja znanja (</a:t>
            </a:r>
            <a:r>
              <a:rPr lang="sr-Latn-CS" altLang="sr-Latn-RS" sz="1600" i="1" smtClean="0">
                <a:latin typeface="Arial" panose="020B0604020202020204" pitchFamily="34" charset="0"/>
                <a:cs typeface="Arial" panose="020B0604020202020204" pitchFamily="34" charset="0"/>
              </a:rPr>
              <a:t>knowledge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pPr lvl="1" eaLnBrk="1" hangingPunct="1"/>
            <a:r>
              <a:rPr lang="sr-Latn-CS" altLang="sr-Latn-RS" sz="1600" i="1" smtClean="0">
                <a:latin typeface="Arial" panose="020B0604020202020204" pitchFamily="34" charset="0"/>
                <a:cs typeface="Arial" panose="020B0604020202020204" pitchFamily="34" charset="0"/>
              </a:rPr>
              <a:t>Podaci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  - podrazumjevaju sirove činjenice, brojke i detalje, </a:t>
            </a:r>
          </a:p>
          <a:p>
            <a:pPr lvl="1" eaLnBrk="1" hangingPunct="1"/>
            <a:r>
              <a:rPr lang="sr-Latn-CS" altLang="sr-Latn-RS" sz="1600" i="1" smtClean="0">
                <a:latin typeface="Arial" panose="020B0604020202020204" pitchFamily="34" charset="0"/>
                <a:cs typeface="Arial" panose="020B0604020202020204" pitchFamily="34" charset="0"/>
              </a:rPr>
              <a:t>Informacije -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 predstavljaju organizovanu, smislenu i upotrebljivu interpretaciju tih podataka, </a:t>
            </a:r>
          </a:p>
          <a:p>
            <a:pPr lvl="1" eaLnBrk="1" hangingPunct="1"/>
            <a:r>
              <a:rPr lang="sr-Latn-CS" altLang="sr-Latn-RS" sz="1600" i="1" smtClean="0">
                <a:latin typeface="Arial" panose="020B0604020202020204" pitchFamily="34" charset="0"/>
                <a:cs typeface="Arial" panose="020B0604020202020204" pitchFamily="34" charset="0"/>
              </a:rPr>
              <a:t>Znanje - 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 podrazumijeva shvatanje i razumijevanje nekog skupa informacija, kao i načina na koji se one mogu najefikasnije upotrijebiti.</a:t>
            </a:r>
            <a:endParaRPr lang="en-US" altLang="sr-Latn-RS" sz="16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Korišćenja informacione tehnologije- doprinosi automatizaciji i ubrzanju tradicionalnog načina rada</a:t>
            </a:r>
          </a:p>
          <a:p>
            <a:pPr eaLnBrk="1" hangingPunct="1"/>
            <a:endParaRPr lang="sr-Latn-CS" altLang="sr-Latn-RS" sz="16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710F4C1-65A3-4646-A65B-93D7B3B03FE4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3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eaLnBrk="1" hangingPunct="1">
              <a:defRPr/>
            </a:pPr>
            <a:r>
              <a:rPr lang="sr-Latn-CS" altLang="sr-Latn-RS" sz="45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INFORMACIONI  I EKSPERTSKI SISTEMI</a:t>
            </a:r>
            <a:endParaRPr lang="en-US" altLang="sr-Latn-RS" sz="4500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343400"/>
          </a:xfrm>
        </p:spPr>
        <p:txBody>
          <a:bodyPr/>
          <a:lstStyle/>
          <a:p>
            <a:pPr eaLnBrk="1" hangingPunct="1"/>
            <a:r>
              <a:rPr lang="sr-Latn-CS" altLang="sr-Latn-RS" sz="1500" b="1" i="1" smtClean="0">
                <a:latin typeface="Arial" panose="020B0604020202020204" pitchFamily="34" charset="0"/>
                <a:cs typeface="Arial" panose="020B0604020202020204" pitchFamily="34" charset="0"/>
              </a:rPr>
              <a:t>Informacioni sistem (IS) 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je sistem u kome se veze između objekata u njemu, kao i veze između sistema i okruženja (ulaz i izlaz iz sistema) ostvaruju razmjenom informacija. </a:t>
            </a:r>
          </a:p>
          <a:p>
            <a:pPr eaLnBrk="1" hangingPunct="1"/>
            <a:r>
              <a:rPr lang="sr-Latn-CS" altLang="sr-Latn-RS" sz="1500" i="1" smtClean="0">
                <a:latin typeface="Arial" panose="020B0604020202020204" pitchFamily="34" charset="0"/>
                <a:cs typeface="Arial" panose="020B0604020202020204" pitchFamily="34" charset="0"/>
              </a:rPr>
              <a:t>Osnovna funkcija 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informacionog sistema:</a:t>
            </a:r>
          </a:p>
          <a:p>
            <a:pPr lvl="1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čuvanje i prenos podataka o činjenicama vezanim za stanje sistema i okruženja</a:t>
            </a:r>
          </a:p>
          <a:p>
            <a:pPr lvl="1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obrada podataka u skladu sa zahtjevima korisnika</a:t>
            </a:r>
          </a:p>
          <a:p>
            <a:pPr lvl="1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omogućavanje transformisanja podataka i informacija u znanje  u ekspertskim sistemima</a:t>
            </a:r>
          </a:p>
          <a:p>
            <a:pPr eaLnBrk="1" hangingPunct="1"/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Strukturu sv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kog inform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cionog sistem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čine izvori inform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cij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а, 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veze z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prenos i r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zmjenu inform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cij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а, </a:t>
            </a:r>
            <a:r>
              <a:rPr lang="sr-Latn-ME" altLang="sr-Latn-RS" sz="1500" b="1" u="sng" smtClean="0">
                <a:latin typeface="Arial" panose="020B0604020202020204" pitchFamily="34" charset="0"/>
                <a:cs typeface="Arial" panose="020B0604020202020204" pitchFamily="34" charset="0"/>
              </a:rPr>
              <a:t>sredstv</a:t>
            </a:r>
            <a:r>
              <a:rPr lang="az-Cyrl-AZ" altLang="sr-Latn-RS" sz="1500" b="1" u="sng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i ljudi z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obr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du inform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cij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i org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ni z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upr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vlj</a:t>
            </a:r>
            <a:r>
              <a:rPr lang="az-Cyrl-AZ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nje sistemom</a:t>
            </a:r>
            <a:endParaRPr lang="sr-Latn-C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sr-Latn-RS" sz="1500" b="1" i="1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CS" altLang="sr-Latn-RS" sz="1500" b="1" i="1" smtClean="0">
                <a:latin typeface="Arial" panose="020B0604020202020204" pitchFamily="34" charset="0"/>
                <a:cs typeface="Arial" panose="020B0604020202020204" pitchFamily="34" charset="0"/>
              </a:rPr>
              <a:t>kspertni sistem (ES) 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modeliranje, unutar računara, ekspertskog znanja, tako da rezultujući sistem može ponuditi inteligentan sav</a:t>
            </a:r>
            <a:r>
              <a:rPr lang="en-U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et ili don</a:t>
            </a:r>
            <a:r>
              <a:rPr lang="en-U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eti inteligentne odluke.</a:t>
            </a:r>
          </a:p>
          <a:p>
            <a:pPr lvl="1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Osnovna ograničenja u široj primjeni ES</a:t>
            </a:r>
            <a:endParaRPr lang="en-U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znanje koje treba pribaviti nije uv</a:t>
            </a:r>
            <a:r>
              <a:rPr lang="en-U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ij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ek lako dostupno;</a:t>
            </a:r>
            <a:endParaRPr lang="en-U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ekspertizu je teško ekstrahovati od ljudi;</a:t>
            </a:r>
            <a:endParaRPr lang="en-U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pristup svakog eksperta situaciji može biti različit, mada ispravan;</a:t>
            </a:r>
            <a:endParaRPr lang="en-U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ES funkcionišu dobro samo u usko definisanim oblastima, kao što je  npr. utvrđivanje kvarova na mašinama</a:t>
            </a:r>
            <a:endParaRPr lang="en-U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sr-Latn-C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2056E5E-C3B9-450F-8BEE-EE8CCF7E8156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4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altLang="sr-Latn-RS" sz="41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GENERALNI NIVOI PRIMJENE IT U GRAĐEVINARSTVU</a:t>
            </a:r>
            <a:endParaRPr lang="en-US" altLang="sr-Latn-RS" sz="410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91000"/>
          </a:xfrm>
        </p:spPr>
        <p:txBody>
          <a:bodyPr/>
          <a:lstStyle/>
          <a:p>
            <a:pPr eaLnBrk="1" hangingPunct="1"/>
            <a:r>
              <a:rPr lang="sr-Latn-CS" altLang="sr-Latn-RS" sz="1600" u="sng" smtClean="0">
                <a:latin typeface="Arial" panose="020B0604020202020204" pitchFamily="34" charset="0"/>
                <a:cs typeface="Arial" panose="020B0604020202020204" pitchFamily="34" charset="0"/>
              </a:rPr>
              <a:t>Primjena savremenih instrumenata i tehnološke opreme 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koja u sebi uključuje računarski podržan rad (primjer geodetske opreme, automatizovane fabrike betona i drugo)</a:t>
            </a:r>
            <a:endParaRPr lang="en-US" altLang="sr-Latn-RS" sz="16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Latn-CS" altLang="sr-Latn-RS" sz="1600" u="sng" smtClean="0">
                <a:latin typeface="Arial" panose="020B0604020202020204" pitchFamily="34" charset="0"/>
                <a:cs typeface="Arial" panose="020B0604020202020204" pitchFamily="34" charset="0"/>
              </a:rPr>
              <a:t>Komunikacija i razmjena podataka 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povezivanjem u računarske mreže</a:t>
            </a:r>
          </a:p>
          <a:p>
            <a:pPr eaLnBrk="1" hangingPunct="1"/>
            <a:r>
              <a:rPr lang="sr-Latn-CS" altLang="sr-Latn-RS" sz="1600" u="sng" smtClean="0">
                <a:latin typeface="Arial" panose="020B0604020202020204" pitchFamily="34" charset="0"/>
                <a:cs typeface="Arial" panose="020B0604020202020204" pitchFamily="34" charset="0"/>
              </a:rPr>
              <a:t>Korišćenje interneta 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kao globalne računarske mreže</a:t>
            </a:r>
          </a:p>
          <a:p>
            <a:pPr eaLnBrk="1" hangingPunct="1"/>
            <a:r>
              <a:rPr lang="sr-Latn-CS" altLang="sr-Latn-RS" sz="1600" u="sng" smtClean="0">
                <a:latin typeface="Arial" panose="020B0604020202020204" pitchFamily="34" charset="0"/>
                <a:cs typeface="Arial" panose="020B0604020202020204" pitchFamily="34" charset="0"/>
              </a:rPr>
              <a:t>Baze podataka 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za skladištenje, preuzimanje, editovanje, organizovanje i distribuciju podataka i informacija</a:t>
            </a:r>
          </a:p>
          <a:p>
            <a:pPr eaLnBrk="1" hangingPunct="1"/>
            <a:r>
              <a:rPr lang="sr-Latn-CS" altLang="sr-Latn-RS" sz="1600" u="sng" smtClean="0">
                <a:latin typeface="Arial" panose="020B0604020202020204" pitchFamily="34" charset="0"/>
                <a:cs typeface="Arial" panose="020B0604020202020204" pitchFamily="34" charset="0"/>
              </a:rPr>
              <a:t>Podržavanje procesa projektovanja i građenja 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primjenom savremenih hardverskih i softverskih rešenja (softverska rešenja za različite faze građevinskog projekta, proračuni, dimenzionisanje, crtanje, mrežno planiranje, normiranje, izrada predmjera i predracuna, situacija, gradjevinskih knjiga i dr.)</a:t>
            </a:r>
            <a:endParaRPr lang="en-US" altLang="sr-Latn-RS" sz="16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Latn-CS" altLang="sr-Latn-RS" sz="1600" u="sng" smtClean="0">
                <a:latin typeface="Arial" panose="020B0604020202020204" pitchFamily="34" charset="0"/>
                <a:cs typeface="Arial" panose="020B0604020202020204" pitchFamily="34" charset="0"/>
              </a:rPr>
              <a:t>U pratećim oblastima 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(evidencija radnog vremena, video nadzor, IP telefonija, GPS praćenje vozila i drugo)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402274A-389A-462E-B09D-0DDFB89D0916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5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sr-Latn-CS" altLang="sr-Latn-RS" sz="41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SAVREMENI TRENDOVI PRIMJENE IT U GRAĐEVINARSTVU</a:t>
            </a:r>
            <a:endParaRPr lang="en-US" altLang="sr-Latn-RS" sz="410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458200" cy="4267200"/>
          </a:xfrm>
        </p:spPr>
        <p:txBody>
          <a:bodyPr/>
          <a:lstStyle/>
          <a:p>
            <a:pPr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Integrisani poslovni informacioni sistem tipa </a:t>
            </a:r>
            <a:r>
              <a:rPr lang="sr-Latn-CS" altLang="sr-Latn-RS" sz="1500" b="1" smtClean="0">
                <a:latin typeface="Arial" panose="020B0604020202020204" pitchFamily="34" charset="0"/>
                <a:cs typeface="Arial" panose="020B0604020202020204" pitchFamily="34" charset="0"/>
              </a:rPr>
              <a:t>ERP 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CS" altLang="sr-Latn-RS" sz="1500" i="1" smtClean="0">
                <a:latin typeface="Arial" panose="020B0604020202020204" pitchFamily="34" charset="0"/>
                <a:cs typeface="Arial" panose="020B0604020202020204" pitchFamily="34" charset="0"/>
              </a:rPr>
              <a:t>Enterprise Resource Planning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): </a:t>
            </a:r>
          </a:p>
          <a:p>
            <a:pPr lvl="1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Razvoj IS uz potpunu integraciju softverskih aplikacija, odnosno jedno skladište podataka kao zajednički resurs koji dijele sve aplikacije, registrovanje svih poslovnih transakcija u realnom vremenu, neprekidno skraćenje trajanja poslovnih procesa i njihovo kontinuirano poboljšanje putem reinženjeringa. </a:t>
            </a:r>
            <a:endParaRPr lang="en-U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Sistem za upravljanje dokumentacijom u elektronskom obliku, tj. </a:t>
            </a:r>
            <a:r>
              <a:rPr lang="sr-Latn-CS" altLang="sr-Latn-RS" sz="1500" b="1" smtClean="0">
                <a:latin typeface="Arial" panose="020B0604020202020204" pitchFamily="34" charset="0"/>
                <a:cs typeface="Arial" panose="020B0604020202020204" pitchFamily="34" charset="0"/>
              </a:rPr>
              <a:t>DMS 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CS" altLang="sr-Latn-RS" sz="1500" i="1" smtClean="0">
                <a:latin typeface="Arial" panose="020B0604020202020204" pitchFamily="34" charset="0"/>
                <a:cs typeface="Arial" panose="020B0604020202020204" pitchFamily="34" charset="0"/>
              </a:rPr>
              <a:t>Document Management System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</a:p>
          <a:p>
            <a:pPr lvl="1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Poseban podsistem za upravljanje dokumentacijom na projektu, ali centralizovano na nivou cijelog preduzeća, koji smanjuje utrošak vremena za kreiranje, traženje i reviziju  dokumenata. Posebno važno u građevinarstvu u slučaju odštetnih zahtjeva.</a:t>
            </a:r>
          </a:p>
          <a:p>
            <a:pPr lvl="1" eaLnBrk="1" hangingPunct="1"/>
            <a:r>
              <a:rPr lang="it-IT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Povećanje stepena efikasnosti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it-IT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produktivnosti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 i ekonomičnosti</a:t>
            </a:r>
            <a:endParaRPr lang="sr-Latn-C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Sistem za upravljanje projektima, odnosno </a:t>
            </a:r>
            <a:r>
              <a:rPr lang="sr-Latn-CS" altLang="sr-Latn-RS" sz="1500" b="1" smtClean="0">
                <a:latin typeface="Arial" panose="020B0604020202020204" pitchFamily="34" charset="0"/>
                <a:cs typeface="Arial" panose="020B0604020202020204" pitchFamily="34" charset="0"/>
              </a:rPr>
              <a:t>EPM 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CS" altLang="sr-Latn-RS" sz="1500" i="1" smtClean="0">
                <a:latin typeface="Arial" panose="020B0604020202020204" pitchFamily="34" charset="0"/>
                <a:cs typeface="Arial" panose="020B0604020202020204" pitchFamily="34" charset="0"/>
              </a:rPr>
              <a:t>Enterprise Project Management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en-U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Integrisani softverski alati za upravljanje projektima zahvaljujući kojima se čitav proces upravljanja preduzećem postepeno automatizuje i prenosi u informatičko okruženje. Integrisano rješenje koje spaja funkcionalna radna mjesta, projektne timove i rukovodstvo preduzeća. Najčešče se primjenjuju dva alata za upravljanje projektima: Primavera Project Planner i Microsoft Project.</a:t>
            </a:r>
            <a:endParaRPr lang="en-U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en-U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9AF5BCC-35F8-4923-850E-E6004750F1BE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6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sr-Latn-CS" altLang="sr-Latn-RS" sz="4800" b="1" dirty="0" smtClean="0"/>
              <a:t>Komunikacija i razmjena podataka putem mreža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/>
          <a:lstStyle/>
          <a:p>
            <a:pPr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Komunikacijska mreža (LAN, WLAN, Internet) - skup lokacija, ili čvornih tačaka (</a:t>
            </a:r>
            <a:r>
              <a:rPr lang="sr-Latn-CS" altLang="sr-Latn-RS" sz="1600" i="1" smtClean="0">
                <a:latin typeface="Arial" panose="020B0604020202020204" pitchFamily="34" charset="0"/>
                <a:cs typeface="Arial" panose="020B0604020202020204" pitchFamily="34" charset="0"/>
              </a:rPr>
              <a:t>nodes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), na kojima su smešteni hardverski uređaji, programi i informacije, i koje su međusobno uvezane u jedinstveni sistem koji je u stanju da šalje i prima podatke i informacije. </a:t>
            </a:r>
          </a:p>
          <a:p>
            <a:pPr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Omogućavaju zajedničko korišćenje i razmjenu podatake i informacija nezavisno od geografske udaljenosti</a:t>
            </a:r>
          </a:p>
          <a:p>
            <a:pPr lvl="1"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Elektronsko slanje i prijem poruka ili dokumenata</a:t>
            </a:r>
            <a:endParaRPr lang="en-US" altLang="sr-Latn-RS" sz="16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Održavanje sastanaka čiji se učesnici nalaze na medusobno udaljenim lokacijama</a:t>
            </a:r>
            <a:endParaRPr lang="en-US" altLang="sr-Latn-RS" sz="16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Dijeljenje i distribucija dokumenata ili informacija iz nekog skladišta</a:t>
            </a:r>
            <a:endParaRPr lang="en-US" altLang="sr-Latn-RS" sz="16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Ostvarivanje elektronskog prisustva</a:t>
            </a:r>
            <a:endParaRPr lang="en-US" altLang="sr-Latn-RS" sz="16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Predstavljaju osnovu višekorisničkih sistema, kod kojih veći broj korisnika zajednički dijeli jedan isti hardver, softverske programe, informacije, ljude i procedure. </a:t>
            </a:r>
          </a:p>
          <a:p>
            <a:pPr eaLnBrk="1" hangingPunct="1"/>
            <a:endParaRPr lang="en-US" altLang="sr-Latn-RS" sz="16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DBD878F-A623-46C8-8EED-051A5D102D67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7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sr-Latn-CS" altLang="sr-Latn-RS" sz="4800" b="1" dirty="0" smtClean="0"/>
              <a:t>Baze podataka i programi za upravljanje bazama podataka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Latn-CS" altLang="sr-Latn-RS" sz="1500" b="1" smtClean="0">
                <a:latin typeface="Arial" panose="020B0604020202020204" pitchFamily="34" charset="0"/>
                <a:cs typeface="Arial" panose="020B0604020202020204" pitchFamily="34" charset="0"/>
              </a:rPr>
              <a:t>Baza podataka  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skup međuobno povezanih podataka, </a:t>
            </a:r>
            <a:r>
              <a:rPr lang="vi-VN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koji su istovremeno dostupni raznim korisnicima i aplikacionim programima 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 i 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koji su logički organizovani u skladu sa nekim modelom podataka</a:t>
            </a:r>
          </a:p>
          <a:p>
            <a:pPr marL="273050" lvl="3" indent="-273050" eaLnBrk="1" hangingPunct="1">
              <a:buSzPct val="95000"/>
            </a:pPr>
            <a:r>
              <a:rPr lang="sr-Latn-CS" altLang="sr-Latn-RS" sz="1500" b="1" smtClean="0">
                <a:latin typeface="Arial" panose="020B0604020202020204" pitchFamily="34" charset="0"/>
                <a:cs typeface="Arial" panose="020B0604020202020204" pitchFamily="34" charset="0"/>
              </a:rPr>
              <a:t>DBMS (</a:t>
            </a:r>
            <a:r>
              <a:rPr lang="sr-Latn-CS" altLang="sr-Latn-RS" sz="1500" i="1" smtClean="0">
                <a:latin typeface="Arial" panose="020B0604020202020204" pitchFamily="34" charset="0"/>
                <a:cs typeface="Arial" panose="020B0604020202020204" pitchFamily="34" charset="0"/>
              </a:rPr>
              <a:t>Data Base Management System) 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program (ili grupa programa) koji obezbeđuje pristup bazi podataka (server baze podataka). </a:t>
            </a:r>
            <a:r>
              <a:rPr lang="vi-VN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On oblikuje fizički prikaz baze u skladu s traženom logičkom strukturom i obavlja sve operacije s podacima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. Djeluje</a:t>
            </a:r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 kao interfejs između programa i fizičkog fajla sa podacima i omogućuje korisnicima da pomoću alata dodaju, brišu, održavaju, prikazuju, štampaju, traže, biraju, sortiraju, i osavremenjuju podatke</a:t>
            </a:r>
            <a:endParaRPr lang="en-U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vi-VN" altLang="sr-Latn-RS" sz="1500" b="1" smtClean="0">
                <a:latin typeface="Arial" panose="020B0604020202020204" pitchFamily="34" charset="0"/>
                <a:cs typeface="Arial" panose="020B0604020202020204" pitchFamily="34" charset="0"/>
              </a:rPr>
              <a:t>Model podataka </a:t>
            </a:r>
            <a:r>
              <a:rPr lang="vi-VN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je skup pravila koja određuju kako može izgledati logička struktura baze i čini osnovu za koncipiranje, projektovanje i implementiranje baze. Dosadašnji DBMS-i obično su podržavali neki od sljedećih modela: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 m</a:t>
            </a:r>
            <a:r>
              <a:rPr lang="vi-VN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režni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vi-VN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vi-VN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ijerarhijski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, r</a:t>
            </a:r>
            <a:r>
              <a:rPr lang="vi-VN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elacioni</a:t>
            </a:r>
            <a:r>
              <a:rPr lang="sr-Latn-ME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 i o</a:t>
            </a:r>
            <a:r>
              <a:rPr lang="vi-VN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bjektni model </a:t>
            </a:r>
            <a:endParaRPr lang="sr-Latn-ME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endParaRPr lang="sr-Latn-C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endParaRPr lang="sr-Latn-C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3050" lvl="3" indent="-273050" eaLnBrk="1" hangingPunct="1">
              <a:buSzPct val="95000"/>
            </a:pPr>
            <a:endParaRPr lang="sr-Latn-C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BB3F781-9960-461B-94AF-AE0C68ED0005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8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  <p:pic>
        <p:nvPicPr>
          <p:cNvPr id="12293" name="Picture 4" descr="DB_Siste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033963"/>
            <a:ext cx="5486400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sr-Latn-CS" altLang="sr-Latn-RS" sz="4800" b="1" dirty="0" smtClean="0"/>
              <a:t>Programi za crtanje i projektovanje pomoću računara</a:t>
            </a:r>
            <a:endParaRPr lang="en-US" altLang="sr-Latn-RS" sz="4800" b="1" dirty="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3657600"/>
          </a:xfrm>
        </p:spPr>
        <p:txBody>
          <a:bodyPr/>
          <a:lstStyle/>
          <a:p>
            <a:pPr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Termin računarsko projektovanje podrazumeva projektovanje sistema i/ili procesa uz podršku računara. </a:t>
            </a:r>
          </a:p>
          <a:p>
            <a:pPr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Računarsko projektovanje je jedan od mogućih prevoda sa Engleskog originalnog izraza </a:t>
            </a:r>
            <a:r>
              <a:rPr lang="sr-Latn-CS" altLang="sr-Latn-RS" sz="1600" i="1" smtClean="0">
                <a:latin typeface="Arial" panose="020B0604020202020204" pitchFamily="34" charset="0"/>
                <a:cs typeface="Arial" panose="020B0604020202020204" pitchFamily="34" charset="0"/>
              </a:rPr>
              <a:t>Computer Aided Design</a:t>
            </a:r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 (CAD) koje su vezane za aktivnosti projektovanja i konstruisanja PRIMJENom računara. </a:t>
            </a:r>
          </a:p>
          <a:p>
            <a:pPr eaLnBrk="1" hangingPunct="1"/>
            <a:r>
              <a:rPr lang="sr-Latn-CS" altLang="sr-Latn-RS" sz="1600" smtClean="0">
                <a:latin typeface="Arial" panose="020B0604020202020204" pitchFamily="34" charset="0"/>
                <a:cs typeface="Arial" panose="020B0604020202020204" pitchFamily="34" charset="0"/>
              </a:rPr>
              <a:t>Modeliranje u projektovanju putem računara je složen proces koji se sastoji od više međusobno povezanih faza</a:t>
            </a:r>
          </a:p>
          <a:p>
            <a:pPr lvl="1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Postavka zadatka na osnovu definisanog problema</a:t>
            </a:r>
            <a:endParaRPr lang="en-U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Koncepcija rada i metodologija grafičkog projektovanja objekata</a:t>
            </a:r>
            <a:endParaRPr lang="en-U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Rešavanje problema</a:t>
            </a:r>
            <a:endParaRPr lang="en-US" altLang="sr-Latn-RS" sz="15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/>
            <a:r>
              <a:rPr lang="sr-Latn-CS" altLang="sr-Latn-RS" sz="1500" smtClean="0">
                <a:latin typeface="Arial" panose="020B0604020202020204" pitchFamily="34" charset="0"/>
                <a:cs typeface="Arial" panose="020B0604020202020204" pitchFamily="34" charset="0"/>
              </a:rPr>
              <a:t>Verifikacija rešenja</a:t>
            </a:r>
          </a:p>
          <a:p>
            <a:pPr eaLnBrk="1" hangingPunct="1"/>
            <a:endParaRPr lang="sr-Latn-CS" altLang="sr-Latn-RS" sz="160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endParaRPr lang="en-US" altLang="sr-Latn-RS" sz="16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EC24CB3-FD3B-4C6A-955D-52F260D58902}" type="slidenum">
              <a:rPr lang="en-US" altLang="en-US">
                <a:solidFill>
                  <a:srgbClr val="045C75"/>
                </a:solidFill>
                <a:latin typeface="Constantia" panose="02030602050306030303" pitchFamily="18" charset="0"/>
              </a:rPr>
              <a:pPr eaLnBrk="1" hangingPunct="1"/>
              <a:t>9</a:t>
            </a:fld>
            <a:endParaRPr lang="en-US" altLang="en-US">
              <a:solidFill>
                <a:srgbClr val="045C75"/>
              </a:solidFill>
              <a:latin typeface="Constantia" panose="02030602050306030303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1273</TotalTime>
  <Words>1516</Words>
  <Application>Microsoft Office PowerPoint</Application>
  <PresentationFormat>On-screen Show (4:3)</PresentationFormat>
  <Paragraphs>128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Constantia</vt:lpstr>
      <vt:lpstr>Wingdings 2</vt:lpstr>
      <vt:lpstr>Flow</vt:lpstr>
      <vt:lpstr>UVOD</vt:lpstr>
      <vt:lpstr>UPRAVLJANJE PROJEKTIMA</vt:lpstr>
      <vt:lpstr>INFORMACIONA TEHNOLOGIJA</vt:lpstr>
      <vt:lpstr>INFORMACIONI  I EKSPERTSKI SISTEMI</vt:lpstr>
      <vt:lpstr>GENERALNI NIVOI PRIMJENE IT U GRAĐEVINARSTVU</vt:lpstr>
      <vt:lpstr>SAVREMENI TRENDOVI PRIMJENE IT U GRAĐEVINARSTVU</vt:lpstr>
      <vt:lpstr>Komunikacija i razmjena podataka putem mreža</vt:lpstr>
      <vt:lpstr>Baze podataka i programi za upravljanje bazama podataka</vt:lpstr>
      <vt:lpstr>Programi za crtanje i projektovanje pomoću računara</vt:lpstr>
      <vt:lpstr>Programi za upravljanje projektima</vt:lpstr>
    </vt:vector>
  </TitlesOfParts>
  <Company>VGGS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INFORMACIONI SISTEMI U GRAĐEVINARSTU</dc:title>
  <dc:creator>Aleksandar</dc:creator>
  <cp:lastModifiedBy>sneza</cp:lastModifiedBy>
  <cp:revision>117</cp:revision>
  <dcterms:created xsi:type="dcterms:W3CDTF">2009-02-20T10:19:42Z</dcterms:created>
  <dcterms:modified xsi:type="dcterms:W3CDTF">2020-02-09T22:37:28Z</dcterms:modified>
</cp:coreProperties>
</file>