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5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6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7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0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51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52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53.xml" ContentType="application/vnd.openxmlformats-officedocument.themeOverr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notesMasterIdLst>
    <p:notesMasterId r:id="rId53"/>
  </p:notesMasterIdLst>
  <p:sldIdLst>
    <p:sldId id="256" r:id="rId2"/>
    <p:sldId id="280" r:id="rId3"/>
    <p:sldId id="279" r:id="rId4"/>
    <p:sldId id="281" r:id="rId5"/>
    <p:sldId id="282" r:id="rId6"/>
    <p:sldId id="283" r:id="rId7"/>
    <p:sldId id="297" r:id="rId8"/>
    <p:sldId id="285" r:id="rId9"/>
    <p:sldId id="284" r:id="rId10"/>
    <p:sldId id="286" r:id="rId11"/>
    <p:sldId id="287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9" r:id="rId21"/>
    <p:sldId id="300" r:id="rId22"/>
    <p:sldId id="301" r:id="rId23"/>
    <p:sldId id="303" r:id="rId24"/>
    <p:sldId id="304" r:id="rId25"/>
    <p:sldId id="305" r:id="rId26"/>
    <p:sldId id="307" r:id="rId27"/>
    <p:sldId id="306" r:id="rId28"/>
    <p:sldId id="308" r:id="rId29"/>
    <p:sldId id="309" r:id="rId30"/>
    <p:sldId id="314" r:id="rId31"/>
    <p:sldId id="310" r:id="rId32"/>
    <p:sldId id="311" r:id="rId33"/>
    <p:sldId id="312" r:id="rId34"/>
    <p:sldId id="313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6" r:id="rId45"/>
    <p:sldId id="331" r:id="rId46"/>
    <p:sldId id="348" r:id="rId47"/>
    <p:sldId id="333" r:id="rId48"/>
    <p:sldId id="347" r:id="rId49"/>
    <p:sldId id="346" r:id="rId50"/>
    <p:sldId id="342" r:id="rId51"/>
    <p:sldId id="344" r:id="rId5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66"/>
    <a:srgbClr val="006600"/>
    <a:srgbClr val="C0C0C0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65709" autoAdjust="0"/>
  </p:normalViewPr>
  <p:slideViewPr>
    <p:cSldViewPr>
      <p:cViewPr varScale="1">
        <p:scale>
          <a:sx n="70" d="100"/>
          <a:sy n="70" d="100"/>
        </p:scale>
        <p:origin x="112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53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noProof="0" smtClean="0"/>
              <a:t>Click to edit Master text styles</a:t>
            </a:r>
          </a:p>
          <a:p>
            <a:pPr lvl="1"/>
            <a:r>
              <a:rPr lang="en-US" altLang="sr-Latn-RS" noProof="0" smtClean="0"/>
              <a:t>Second level</a:t>
            </a:r>
          </a:p>
          <a:p>
            <a:pPr lvl="2"/>
            <a:r>
              <a:rPr lang="en-US" altLang="sr-Latn-RS" noProof="0" smtClean="0"/>
              <a:t>Third level</a:t>
            </a:r>
          </a:p>
          <a:p>
            <a:pPr lvl="3"/>
            <a:r>
              <a:rPr lang="en-US" altLang="sr-Latn-RS" noProof="0" smtClean="0"/>
              <a:t>Fourth level</a:t>
            </a:r>
          </a:p>
          <a:p>
            <a:pPr lvl="4"/>
            <a:r>
              <a:rPr lang="en-US" altLang="sr-Latn-RS" noProof="0" smtClean="0"/>
              <a:t>Fifth level</a:t>
            </a:r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1126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C99FF51-5681-4800-8ECF-AA80FC40DD9F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ME" altLang="sr-Latn-RS" smtClean="0">
              <a:latin typeface="Arial" panose="020B0604020202020204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2FB3822-59E7-4714-B6B2-5A4FEED0AAF3}" type="slidenum">
              <a:rPr kumimoji="0" lang="en-US" altLang="sr-Latn-RS"/>
              <a:pPr eaLnBrk="1" hangingPunct="1">
                <a:spcBef>
                  <a:spcPct val="0"/>
                </a:spcBef>
              </a:pPr>
              <a:t>40</a:t>
            </a:fld>
            <a:endParaRPr kumimoji="0" lang="en-US" altLang="sr-Latn-R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DC8F916-3D9A-4549-9B12-C07C8ACF8AB7}" type="slidenum">
              <a:rPr kumimoji="0" lang="en-US" altLang="sr-Latn-RS"/>
              <a:pPr eaLnBrk="1" hangingPunct="1">
                <a:spcBef>
                  <a:spcPct val="0"/>
                </a:spcBef>
              </a:pPr>
              <a:t>51</a:t>
            </a:fld>
            <a:endParaRPr kumimoji="0" lang="en-US" altLang="sr-Latn-RS"/>
          </a:p>
        </p:txBody>
      </p:sp>
      <p:sp>
        <p:nvSpPr>
          <p:cNvPr id="655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DB9DF7C-9CC9-4DF1-84B6-7E9EF23A7CFE}" type="slidenum">
              <a:rPr kumimoji="0" lang="en-US" altLang="sr-Latn-RS"/>
              <a:pPr eaLnBrk="1" hangingPunct="1">
                <a:spcBef>
                  <a:spcPct val="0"/>
                </a:spcBef>
              </a:pPr>
              <a:t>42</a:t>
            </a:fld>
            <a:endParaRPr kumimoji="0" lang="en-US" altLang="sr-Latn-RS"/>
          </a:p>
        </p:txBody>
      </p:sp>
      <p:sp>
        <p:nvSpPr>
          <p:cNvPr id="573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51478C5-A2C5-42B9-BABD-0282EAE3B9D3}" type="slidenum">
              <a:rPr kumimoji="0" lang="en-US" altLang="sr-Latn-RS"/>
              <a:pPr eaLnBrk="1" hangingPunct="1">
                <a:spcBef>
                  <a:spcPct val="0"/>
                </a:spcBef>
              </a:pPr>
              <a:t>43</a:t>
            </a:fld>
            <a:endParaRPr kumimoji="0" lang="en-US" altLang="sr-Latn-RS"/>
          </a:p>
        </p:txBody>
      </p:sp>
      <p:sp>
        <p:nvSpPr>
          <p:cNvPr id="583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4C0603-FE19-4850-B598-65133CDF384A}" type="slidenum">
              <a:rPr kumimoji="0" lang="en-US" altLang="sr-Latn-RS"/>
              <a:pPr eaLnBrk="1" hangingPunct="1">
                <a:spcBef>
                  <a:spcPct val="0"/>
                </a:spcBef>
              </a:pPr>
              <a:t>44</a:t>
            </a:fld>
            <a:endParaRPr kumimoji="0" lang="en-US" altLang="sr-Latn-RS"/>
          </a:p>
        </p:txBody>
      </p:sp>
      <p:sp>
        <p:nvSpPr>
          <p:cNvPr id="5939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1AA9F5E-1C9A-4FA9-98D4-77AD3128A86F}" type="slidenum">
              <a:rPr kumimoji="0" lang="en-US" altLang="sr-Latn-RS"/>
              <a:pPr eaLnBrk="1" hangingPunct="1">
                <a:spcBef>
                  <a:spcPct val="0"/>
                </a:spcBef>
              </a:pPr>
              <a:t>45</a:t>
            </a:fld>
            <a:endParaRPr kumimoji="0" lang="en-US" altLang="sr-Latn-RS"/>
          </a:p>
        </p:txBody>
      </p:sp>
      <p:sp>
        <p:nvSpPr>
          <p:cNvPr id="604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FB99606-3FC2-42C9-8F10-14187C9B2B94}" type="slidenum">
              <a:rPr kumimoji="0" lang="en-US" altLang="sr-Latn-RS"/>
              <a:pPr eaLnBrk="1" hangingPunct="1">
                <a:spcBef>
                  <a:spcPct val="0"/>
                </a:spcBef>
              </a:pPr>
              <a:t>47</a:t>
            </a:fld>
            <a:endParaRPr kumimoji="0" lang="en-US" altLang="sr-Latn-RS"/>
          </a:p>
        </p:txBody>
      </p:sp>
      <p:sp>
        <p:nvSpPr>
          <p:cNvPr id="6144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F99CECA-0F22-4CF0-897A-AA7AA9582D00}" type="slidenum">
              <a:rPr kumimoji="0" lang="en-US" altLang="sr-Latn-RS"/>
              <a:pPr eaLnBrk="1" hangingPunct="1">
                <a:spcBef>
                  <a:spcPct val="0"/>
                </a:spcBef>
              </a:pPr>
              <a:t>48</a:t>
            </a:fld>
            <a:endParaRPr kumimoji="0" lang="en-US" altLang="sr-Latn-RS"/>
          </a:p>
        </p:txBody>
      </p:sp>
      <p:sp>
        <p:nvSpPr>
          <p:cNvPr id="624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86C62D7-0246-4F68-9E65-07E8ED8A7799}" type="slidenum">
              <a:rPr kumimoji="0" lang="en-US" altLang="sr-Latn-RS"/>
              <a:pPr eaLnBrk="1" hangingPunct="1">
                <a:spcBef>
                  <a:spcPct val="0"/>
                </a:spcBef>
              </a:pPr>
              <a:t>49</a:t>
            </a:fld>
            <a:endParaRPr kumimoji="0" lang="en-US" altLang="sr-Latn-RS"/>
          </a:p>
        </p:txBody>
      </p:sp>
      <p:sp>
        <p:nvSpPr>
          <p:cNvPr id="634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9DD7CF5-D370-40AE-866C-CF226A5DDCF3}" type="slidenum">
              <a:rPr kumimoji="0" lang="en-US" altLang="sr-Latn-RS"/>
              <a:pPr eaLnBrk="1" hangingPunct="1">
                <a:spcBef>
                  <a:spcPct val="0"/>
                </a:spcBef>
              </a:pPr>
              <a:t>50</a:t>
            </a:fld>
            <a:endParaRPr kumimoji="0" lang="en-US" altLang="sr-Latn-RS"/>
          </a:p>
        </p:txBody>
      </p:sp>
      <p:sp>
        <p:nvSpPr>
          <p:cNvPr id="645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sr-Latn-RS" altLang="sr-Latn-R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4996A2D-0ECD-43B6-B5CB-8F28E5EFA6C1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2287699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4AEAA89-7967-415A-BCF6-2C51839369F5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99509B9-942D-4891-B670-B46A74488737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47774832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25DEBF9-FEB0-460D-BD55-8E975F4B288C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82C7053-8B43-4BB0-B728-95705F6557AA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005434185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69988" y="1946275"/>
            <a:ext cx="7772400" cy="4114800"/>
          </a:xfrm>
        </p:spPr>
        <p:txBody>
          <a:bodyPr/>
          <a:lstStyle/>
          <a:p>
            <a:pPr lvl="0"/>
            <a:endParaRPr lang="sr-Latn-ME" noProof="0" smtClean="0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B0DE56-9113-4416-9AB6-A33A40A31048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2304893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23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DA02BF-E7F9-4517-97B4-79F13F707084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1769893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69988" y="4079875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DA02BF-E7F9-4517-97B4-79F13F707084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019659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23825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D6D8491-CC28-4C05-B2D6-5095B5555A6B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2BBE195-F0F0-4D43-990B-AB7922AA00FF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2681123322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1FC47FC-4EBE-45E6-8BB2-9F561C26CB24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CE14790-7B53-48BD-A059-2F785DE75144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0225929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09F0D02-AC3D-4963-B36A-F648FB4F0145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9CAC7AD-67F5-4D34-9C30-ADB0BA4F4D30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99706818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D7A51B0-E178-4E36-98BF-BB50E28E9767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A57ACBE-0656-4A25-8654-38AF30A5BA16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656435409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AC8B83AC-B01A-4C6A-B233-3BA82C079388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9357967-5D3B-461B-8C2E-CE87426FD628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98468353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B27285E-4DBD-4AB0-BC3F-CA8B0430F362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97DA1F3-383B-4E0E-9748-5B7A2F213B29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102499793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F5C6735-A123-46A2-8799-E206860B929F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E029F6B-403F-498B-B532-BE5736945CDC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1044970964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DDC5ED2-CE2F-4D90-B709-474D3211E351}" type="datetime1">
              <a:rPr lang="en-US"/>
              <a:pPr>
                <a:defRPr/>
              </a:pPr>
              <a:t>2/9/2020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095ADDD-218C-4F97-B395-71AB2FC8D903}" type="slidenum">
              <a:rPr lang="en-GB" altLang="sr-Latn-RS" smtClean="0"/>
              <a:pPr/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69200326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8788" y="498475"/>
            <a:ext cx="82296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smtClean="0"/>
              <a:t>Click to edit Master text styles</a:t>
            </a:r>
          </a:p>
          <a:p>
            <a:pPr lvl="1"/>
            <a:r>
              <a:rPr lang="en-US" altLang="sr-Latn-RS" smtClean="0"/>
              <a:t>Second level</a:t>
            </a:r>
          </a:p>
          <a:p>
            <a:pPr lvl="2"/>
            <a:r>
              <a:rPr lang="en-US" altLang="sr-Latn-RS" smtClean="0"/>
              <a:t>Third level</a:t>
            </a:r>
          </a:p>
          <a:p>
            <a:pPr lvl="3"/>
            <a:r>
              <a:rPr lang="en-US" altLang="sr-Latn-RS" smtClean="0"/>
              <a:t>Fourth level</a:t>
            </a:r>
          </a:p>
          <a:p>
            <a:pPr lvl="4"/>
            <a:r>
              <a:rPr lang="en-US" altLang="sr-Latn-RS" smtClean="0"/>
              <a:t>Fifth level</a:t>
            </a:r>
          </a:p>
        </p:txBody>
      </p:sp>
      <p:grpSp>
        <p:nvGrpSpPr>
          <p:cNvPr id="1030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898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3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7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9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0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2.xml"/><Relationship Id="rId5" Type="http://schemas.openxmlformats.org/officeDocument/2006/relationships/image" Target="../media/image27.emf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pm.rs/sl/usluge_resenja/oracles-primavera-risk-analysis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://www.cpm.rs/sl/usluge_resenja/oracles-primavera-contract-management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3.xml"/><Relationship Id="rId6" Type="http://schemas.openxmlformats.org/officeDocument/2006/relationships/hyperlink" Target="http://www.cpm.rs/sl/usluge_resenja/oracles-primavera-p6-analytics" TargetMode="External"/><Relationship Id="rId5" Type="http://schemas.openxmlformats.org/officeDocument/2006/relationships/hyperlink" Target="http://www.cpm.rs/sl/usluge_resenja/oracles-primavera-p6-professional-project-management" TargetMode="External"/><Relationship Id="rId4" Type="http://schemas.openxmlformats.org/officeDocument/2006/relationships/hyperlink" Target="http://www.cpm.rs/sl/usluge_resenja/oracles-primavera-p6-enterprise-project-portfolio-management" TargetMode="External"/><Relationship Id="rId9" Type="http://schemas.openxmlformats.org/officeDocument/2006/relationships/hyperlink" Target="http://www.cpm.rs/sl/usluge_resenja/oracles-primavera-contractor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4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5.xml"/><Relationship Id="rId5" Type="http://schemas.openxmlformats.org/officeDocument/2006/relationships/image" Target="../media/image28.png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6.xml"/><Relationship Id="rId5" Type="http://schemas.openxmlformats.org/officeDocument/2006/relationships/image" Target="../media/image29.png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7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8.xml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9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31.png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2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3.xml"/><Relationship Id="rId5" Type="http://schemas.openxmlformats.org/officeDocument/2006/relationships/image" Target="../media/image32.emf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r-Latn-ME" altLang="sr-Latn-RS" sz="3200" smtClean="0"/>
              <a:t>Pregled softvera za upravljanje projektima</a:t>
            </a:r>
            <a:endParaRPr lang="en-US" altLang="sr-Latn-RS" sz="3200" smtClean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sr-Latn-M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27088" y="0"/>
            <a:ext cx="7772400" cy="1143000"/>
          </a:xfrm>
        </p:spPr>
        <p:txBody>
          <a:bodyPr/>
          <a:lstStyle/>
          <a:p>
            <a:r>
              <a:rPr lang="sr-Latn-ME" altLang="sr-Latn-RS" smtClean="0"/>
              <a:t>Resursi i cjenovnici</a:t>
            </a:r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765175"/>
            <a:ext cx="7943850" cy="5832475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116013" y="125413"/>
            <a:ext cx="7772400" cy="1143000"/>
          </a:xfrm>
        </p:spPr>
        <p:txBody>
          <a:bodyPr anchor="t"/>
          <a:lstStyle/>
          <a:p>
            <a:r>
              <a:rPr lang="sr-Latn-ME" altLang="sr-Latn-RS" smtClean="0"/>
              <a:t>Baza normativa</a:t>
            </a:r>
          </a:p>
        </p:txBody>
      </p:sp>
      <p:pic>
        <p:nvPicPr>
          <p:cNvPr id="1331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100" y="738188"/>
            <a:ext cx="8728075" cy="60848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143000" y="404813"/>
            <a:ext cx="7772400" cy="1347787"/>
          </a:xfrm>
        </p:spPr>
        <p:txBody>
          <a:bodyPr anchor="t"/>
          <a:lstStyle/>
          <a:p>
            <a:r>
              <a:rPr lang="sr-Latn-ME" altLang="sr-Latn-RS" smtClean="0"/>
              <a:t>Analiza cijena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Latn-ME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41388"/>
            <a:ext cx="8372475" cy="583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Otvaranje novih projekata</a:t>
            </a:r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40" y="1600200"/>
            <a:ext cx="5947120" cy="48768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Kreiranje izvještaja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altLang="sr-Latn-RS" sz="1600" smtClean="0">
                <a:effectLst/>
              </a:rPr>
              <a:t>univerzalan izveštaj, koji može </a:t>
            </a:r>
            <a:r>
              <a:rPr lang="it-IT" altLang="sr-Latn-RS" sz="1600" smtClean="0">
                <a:effectLst/>
              </a:rPr>
              <a:t>predstavljati</a:t>
            </a:r>
            <a:r>
              <a:rPr lang="sr-Latn-ME" altLang="sr-Latn-RS" sz="1600" smtClean="0">
                <a:effectLst/>
              </a:rPr>
              <a:t>:</a:t>
            </a:r>
          </a:p>
          <a:p>
            <a:pPr lvl="1"/>
            <a:r>
              <a:rPr lang="it-IT" altLang="sr-Latn-RS" sz="1600" smtClean="0">
                <a:effectLst/>
              </a:rPr>
              <a:t> i predm</a:t>
            </a:r>
            <a:r>
              <a:rPr lang="sr-Latn-ME" altLang="sr-Latn-RS" sz="1600" smtClean="0">
                <a:effectLst/>
              </a:rPr>
              <a:t>j</a:t>
            </a:r>
            <a:r>
              <a:rPr lang="it-IT" altLang="sr-Latn-RS" sz="1600" smtClean="0">
                <a:effectLst/>
              </a:rPr>
              <a:t>er i predračun i elaborat analize cena</a:t>
            </a:r>
            <a:endParaRPr lang="sr-Latn-ME" altLang="sr-Latn-RS" sz="1600" smtClean="0">
              <a:effectLst/>
            </a:endParaRPr>
          </a:p>
          <a:p>
            <a:pPr lvl="1"/>
            <a:r>
              <a:rPr lang="sr-Latn-ME" altLang="sr-Latn-RS" sz="1600" smtClean="0">
                <a:effectLst/>
              </a:rPr>
              <a:t>izrada analize cijena za tender, odnosno </a:t>
            </a:r>
            <a:r>
              <a:rPr lang="it-IT" altLang="sr-Latn-RS" sz="1600" smtClean="0">
                <a:effectLst/>
              </a:rPr>
              <a:t>predm</a:t>
            </a:r>
            <a:r>
              <a:rPr lang="sr-Latn-ME" altLang="sr-Latn-RS" sz="1600" smtClean="0">
                <a:effectLst/>
              </a:rPr>
              <a:t>j</a:t>
            </a:r>
            <a:r>
              <a:rPr lang="it-IT" altLang="sr-Latn-RS" sz="1600" smtClean="0">
                <a:effectLst/>
              </a:rPr>
              <a:t>er, dobijen od investitora. </a:t>
            </a:r>
            <a:endParaRPr lang="sr-Latn-ME" altLang="sr-Latn-RS" sz="1600" smtClean="0">
              <a:effectLst/>
            </a:endParaRPr>
          </a:p>
          <a:p>
            <a:r>
              <a:rPr lang="sr-Latn-ME" altLang="sr-Latn-RS" sz="1600" smtClean="0">
                <a:effectLst/>
              </a:rPr>
              <a:t>postupak formiranja izveštaja:</a:t>
            </a:r>
          </a:p>
          <a:p>
            <a:pPr lvl="1"/>
            <a:r>
              <a:rPr lang="vi-VN" altLang="sr-Latn-RS" sz="1600" smtClean="0">
                <a:effectLst/>
              </a:rPr>
              <a:t>u bazi gotovih pozicija pronađe</a:t>
            </a:r>
            <a:r>
              <a:rPr lang="sr-Latn-ME" altLang="sr-Latn-RS" sz="1600" smtClean="0">
                <a:effectLst/>
              </a:rPr>
              <a:t> se </a:t>
            </a:r>
            <a:r>
              <a:rPr lang="pl-PL" altLang="sr-Latn-RS" sz="1600" smtClean="0">
                <a:effectLst/>
              </a:rPr>
              <a:t>odgovarajuća (ili kreira nova) i prebaci u izvještaj</a:t>
            </a:r>
          </a:p>
          <a:p>
            <a:pPr lvl="1"/>
            <a:r>
              <a:rPr lang="sr-Latn-ME" altLang="sr-Latn-RS" sz="1600" smtClean="0">
                <a:effectLst/>
              </a:rPr>
              <a:t>ako je to potrebno mogu se mijenjati i svi ostali podaci koji čine prebačenu poziciju</a:t>
            </a:r>
            <a:endParaRPr lang="pl-PL" altLang="sr-Latn-RS" sz="1600" smtClean="0">
              <a:effectLst/>
            </a:endParaRPr>
          </a:p>
          <a:p>
            <a:pPr lvl="1"/>
            <a:r>
              <a:rPr lang="pl-PL" altLang="sr-Latn-RS" sz="1600" smtClean="0">
                <a:effectLst/>
              </a:rPr>
              <a:t>zada se količina ako je u </a:t>
            </a:r>
            <a:r>
              <a:rPr lang="sr-Latn-ME" altLang="sr-Latn-RS" sz="1600" smtClean="0">
                <a:effectLst/>
              </a:rPr>
              <a:t>pitanju analiza cijena, odnosno količina i jedinična cijena ako se kreira predmjer i predračun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Kreiranje izvještaja</a:t>
            </a:r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1844675"/>
            <a:ext cx="7993062" cy="483235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1763713" y="2235200"/>
            <a:ext cx="2520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ME" altLang="sr-Latn-RS">
                <a:solidFill>
                  <a:srgbClr val="FF0000"/>
                </a:solidFill>
              </a:rPr>
              <a:t>baza pozicija</a:t>
            </a:r>
          </a:p>
        </p:txBody>
      </p:sp>
      <p:sp>
        <p:nvSpPr>
          <p:cNvPr id="17413" name="TextBox 5"/>
          <p:cNvSpPr txBox="1">
            <a:spLocks noChangeArrowheads="1"/>
          </p:cNvSpPr>
          <p:nvPr/>
        </p:nvSpPr>
        <p:spPr bwMode="auto">
          <a:xfrm>
            <a:off x="6084888" y="2246313"/>
            <a:ext cx="2519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ME" altLang="sr-Latn-RS">
                <a:solidFill>
                  <a:srgbClr val="FF0000"/>
                </a:solidFill>
              </a:rPr>
              <a:t>izvještaj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Dodavanje dokaznica mjera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Latn-ME"/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946275"/>
            <a:ext cx="813435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Štampanje izvještaja</a:t>
            </a:r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099" y="2780000"/>
            <a:ext cx="5005801" cy="2517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Formiranje situacija</a:t>
            </a: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1946275"/>
            <a:ext cx="6430962" cy="4887913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Formiranje građevinske knjige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946275"/>
            <a:ext cx="6383338" cy="4810125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sr-Latn-RS" smtClean="0"/>
              <a:t>Uloga softvera u upravljanju projektima</a:t>
            </a:r>
            <a:endParaRPr lang="en-US" altLang="sr-Latn-RS" smtClean="0"/>
          </a:p>
        </p:txBody>
      </p:sp>
      <p:sp>
        <p:nvSpPr>
          <p:cNvPr id="4099" name="Rectangle 17"/>
          <p:cNvSpPr>
            <a:spLocks noGrp="1" noChangeArrowheads="1"/>
          </p:cNvSpPr>
          <p:nvPr>
            <p:ph idx="1"/>
          </p:nvPr>
        </p:nvSpPr>
        <p:spPr>
          <a:xfrm>
            <a:off x="1169988" y="1700213"/>
            <a:ext cx="7772400" cy="4360862"/>
          </a:xfrm>
        </p:spPr>
        <p:txBody>
          <a:bodyPr/>
          <a:lstStyle/>
          <a:p>
            <a:r>
              <a:rPr lang="sr-Latn-CS" altLang="sr-Latn-RS" sz="1600" smtClean="0">
                <a:effectLst/>
              </a:rPr>
              <a:t>Upravljanje projektom ima za cilj smanjenje broja nepredviđenih situacija tokom realizacije projekta, kako bi </a:t>
            </a:r>
            <a:r>
              <a:rPr lang="en-GB" altLang="sr-Latn-RS" sz="1600" smtClean="0">
                <a:effectLst/>
              </a:rPr>
              <a:t>projekte </a:t>
            </a:r>
            <a:r>
              <a:rPr lang="sr-Latn-CS" altLang="sr-Latn-RS" sz="1600" smtClean="0">
                <a:effectLst/>
              </a:rPr>
              <a:t>završili</a:t>
            </a:r>
            <a:r>
              <a:rPr lang="en-GB" altLang="sr-Latn-RS" sz="1600" smtClean="0">
                <a:effectLst/>
              </a:rPr>
              <a:t> u roku, </a:t>
            </a:r>
            <a:r>
              <a:rPr lang="sr-Latn-CS" altLang="sr-Latn-RS" sz="1600" smtClean="0">
                <a:effectLst/>
              </a:rPr>
              <a:t>ostajući</a:t>
            </a:r>
            <a:r>
              <a:rPr lang="en-GB" altLang="sr-Latn-RS" sz="1600" smtClean="0">
                <a:effectLst/>
              </a:rPr>
              <a:t> unutar granica budžeta</a:t>
            </a:r>
            <a:r>
              <a:rPr lang="sr-Latn-CS" altLang="sr-Latn-RS" sz="1600" smtClean="0">
                <a:effectLst/>
              </a:rPr>
              <a:t>, a uz postizanje planiranog kvaliteta</a:t>
            </a:r>
          </a:p>
          <a:p>
            <a:r>
              <a:rPr lang="sr-Latn-CS" altLang="sr-Latn-RS" sz="1600" smtClean="0">
                <a:effectLst/>
              </a:rPr>
              <a:t>zadaci u upravljanju projektima:</a:t>
            </a:r>
          </a:p>
          <a:p>
            <a:pPr lvl="1"/>
            <a:r>
              <a:rPr lang="sr-Latn-CS" altLang="sr-Latn-RS" sz="1600" smtClean="0">
                <a:effectLst/>
              </a:rPr>
              <a:t>identifikacija cilja i obima projekta</a:t>
            </a:r>
          </a:p>
          <a:p>
            <a:pPr lvl="1"/>
            <a:r>
              <a:rPr lang="sr-Latn-CS" altLang="sr-Latn-RS" sz="1600" smtClean="0">
                <a:effectLst/>
              </a:rPr>
              <a:t>planiranje rasporeda aktivnosti</a:t>
            </a:r>
          </a:p>
          <a:p>
            <a:pPr lvl="1"/>
            <a:r>
              <a:rPr lang="sr-Latn-CS" altLang="sr-Latn-RS" sz="1600" smtClean="0">
                <a:effectLst/>
              </a:rPr>
              <a:t>planiranje resursa</a:t>
            </a:r>
          </a:p>
          <a:p>
            <a:pPr lvl="1"/>
            <a:r>
              <a:rPr lang="sr-Latn-CS" altLang="sr-Latn-RS" sz="1600" smtClean="0">
                <a:effectLst/>
              </a:rPr>
              <a:t>planiranje budžeta</a:t>
            </a:r>
          </a:p>
          <a:p>
            <a:pPr lvl="1"/>
            <a:r>
              <a:rPr lang="sr-Latn-CS" altLang="sr-Latn-RS" sz="1600" smtClean="0">
                <a:effectLst/>
              </a:rPr>
              <a:t>praćenje realizacije  (izvještavanje o  projektu, ažuriranje i revizija)</a:t>
            </a:r>
          </a:p>
          <a:p>
            <a:r>
              <a:rPr lang="sr-Latn-CS" altLang="sr-Latn-RS" sz="1600" smtClean="0">
                <a:effectLst/>
              </a:rPr>
              <a:t>Primjena softvera u upravljanju projektima:</a:t>
            </a:r>
          </a:p>
          <a:p>
            <a:pPr lvl="1"/>
            <a:r>
              <a:rPr lang="vi-VN" altLang="sr-Latn-RS" sz="1600" smtClean="0">
                <a:effectLst/>
              </a:rPr>
              <a:t>veći broj samostalnih, međusobno nepovezanih softvera</a:t>
            </a:r>
            <a:r>
              <a:rPr lang="sr-Latn-ME" altLang="sr-Latn-RS" sz="1600" smtClean="0">
                <a:effectLst/>
              </a:rPr>
              <a:t> za pojedine zadatke</a:t>
            </a:r>
            <a:r>
              <a:rPr lang="vi-VN" altLang="sr-Latn-RS" sz="1600" smtClean="0">
                <a:effectLst/>
              </a:rPr>
              <a:t> </a:t>
            </a:r>
            <a:r>
              <a:rPr lang="sr-Latn-ME" altLang="sr-Latn-RS" sz="1600" smtClean="0">
                <a:effectLst/>
              </a:rPr>
              <a:t>(</a:t>
            </a:r>
            <a:r>
              <a:rPr lang="vi-VN" altLang="sr-Latn-RS" sz="1600" smtClean="0">
                <a:effectLst/>
              </a:rPr>
              <a:t>koriš</a:t>
            </a:r>
            <a:r>
              <a:rPr lang="sr-Latn-ME" altLang="sr-Latn-RS" sz="1600" smtClean="0">
                <a:effectLst/>
              </a:rPr>
              <a:t>ć</a:t>
            </a:r>
            <a:r>
              <a:rPr lang="vi-VN" altLang="sr-Latn-RS" sz="1600" smtClean="0">
                <a:effectLst/>
              </a:rPr>
              <a:t>enje CAD softverskih paketa, MS</a:t>
            </a:r>
            <a:r>
              <a:rPr lang="sr-Latn-ME" altLang="sr-Latn-RS" sz="1600" smtClean="0">
                <a:effectLst/>
              </a:rPr>
              <a:t> </a:t>
            </a:r>
            <a:r>
              <a:rPr lang="vi-VN" altLang="sr-Latn-RS" sz="1600" smtClean="0">
                <a:effectLst/>
              </a:rPr>
              <a:t>Office aplikacija</a:t>
            </a:r>
            <a:r>
              <a:rPr lang="sr-Latn-ME" altLang="sr-Latn-RS" sz="1600" smtClean="0">
                <a:effectLst/>
              </a:rPr>
              <a:t>, </a:t>
            </a:r>
            <a:r>
              <a:rPr lang="vi-VN" altLang="sr-Latn-RS" sz="1600" smtClean="0">
                <a:effectLst/>
              </a:rPr>
              <a:t>samostalni alat</a:t>
            </a:r>
            <a:r>
              <a:rPr lang="sr-Latn-ME" altLang="sr-Latn-RS" sz="1600" smtClean="0">
                <a:effectLst/>
              </a:rPr>
              <a:t>i</a:t>
            </a:r>
            <a:r>
              <a:rPr lang="vi-VN" altLang="sr-Latn-RS" sz="1600" smtClean="0">
                <a:effectLst/>
              </a:rPr>
              <a:t> za </a:t>
            </a:r>
            <a:r>
              <a:rPr lang="sr-Latn-ME" altLang="sr-Latn-RS" sz="1600" smtClean="0">
                <a:effectLst/>
              </a:rPr>
              <a:t>proračune </a:t>
            </a:r>
            <a:r>
              <a:rPr lang="vi-VN" altLang="sr-Latn-RS" sz="1600" smtClean="0">
                <a:effectLst/>
              </a:rPr>
              <a:t>količina,</a:t>
            </a:r>
            <a:r>
              <a:rPr lang="sr-Latn-ME" altLang="sr-Latn-RS" sz="1600" smtClean="0">
                <a:effectLst/>
              </a:rPr>
              <a:t> trajanje,</a:t>
            </a:r>
            <a:r>
              <a:rPr lang="vi-VN" altLang="sr-Latn-RS" sz="1600" smtClean="0">
                <a:effectLst/>
              </a:rPr>
              <a:t> komunikaciju</a:t>
            </a:r>
            <a:r>
              <a:rPr lang="sr-Latn-ME" altLang="sr-Latn-RS" sz="1600" smtClean="0">
                <a:effectLst/>
              </a:rPr>
              <a:t>)</a:t>
            </a:r>
          </a:p>
          <a:p>
            <a:pPr lvl="1"/>
            <a:r>
              <a:rPr lang="sr-Latn-ME" altLang="sr-Latn-RS" sz="1600" smtClean="0">
                <a:effectLst/>
              </a:rPr>
              <a:t>djelimično integrisani softveri za primjenu u više zadataka upravljanja (NormaBase, Faraon)</a:t>
            </a:r>
          </a:p>
          <a:p>
            <a:pPr lvl="1"/>
            <a:r>
              <a:rPr lang="vi-VN" altLang="sr-Latn-RS" sz="1600" smtClean="0">
                <a:effectLst/>
              </a:rPr>
              <a:t>integri</a:t>
            </a:r>
            <a:r>
              <a:rPr lang="sr-Latn-ME" altLang="sr-Latn-RS" sz="1600" smtClean="0">
                <a:effectLst/>
              </a:rPr>
              <a:t>sani </a:t>
            </a:r>
            <a:r>
              <a:rPr lang="vi-VN" altLang="sr-Latn-RS" sz="1600" smtClean="0">
                <a:effectLst/>
              </a:rPr>
              <a:t>programsk</a:t>
            </a:r>
            <a:r>
              <a:rPr lang="sr-Latn-ME" altLang="sr-Latn-RS" sz="1600" smtClean="0">
                <a:effectLst/>
              </a:rPr>
              <a:t>i </a:t>
            </a:r>
            <a:r>
              <a:rPr lang="vi-VN" altLang="sr-Latn-RS" sz="1600" smtClean="0">
                <a:effectLst/>
              </a:rPr>
              <a:t>paket</a:t>
            </a:r>
            <a:r>
              <a:rPr lang="sr-Latn-ME" altLang="sr-Latn-RS" sz="1600" smtClean="0">
                <a:effectLst/>
              </a:rPr>
              <a:t>i (GALA construction software)</a:t>
            </a:r>
            <a:endParaRPr lang="sr-Latn-CS" altLang="sr-Latn-RS" sz="1600" smtClean="0">
              <a:effectLst/>
            </a:endParaRPr>
          </a:p>
          <a:p>
            <a:pPr lvl="1"/>
            <a:endParaRPr lang="sr-Latn-CS" altLang="sr-Latn-RS" sz="1600" smtClean="0">
              <a:effectLst/>
            </a:endParaRPr>
          </a:p>
          <a:p>
            <a:endParaRPr lang="en-US" altLang="sr-Latn-RS" sz="160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altLang="sr-Latn-RS" smtClean="0">
                <a:solidFill>
                  <a:srgbClr val="FF0000"/>
                </a:solidFill>
              </a:rPr>
              <a:t>FARAON					</a:t>
            </a:r>
            <a:br>
              <a:rPr lang="sr-Latn-ME" altLang="sr-Latn-RS" smtClean="0">
                <a:solidFill>
                  <a:srgbClr val="FF0000"/>
                </a:solidFill>
              </a:rPr>
            </a:br>
            <a:r>
              <a:rPr lang="sr-Latn-ME" altLang="sr-Latn-RS" smtClean="0">
                <a:solidFill>
                  <a:srgbClr val="FF0000"/>
                </a:solidFill>
              </a:rPr>
              <a:t>DNA, Srbija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sr-Latn-M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731838"/>
          </a:xfrm>
        </p:spPr>
        <p:txBody>
          <a:bodyPr/>
          <a:lstStyle/>
          <a:p>
            <a:r>
              <a:rPr lang="sr-Latn-ME" altLang="sr-Latn-RS" smtClean="0"/>
              <a:t>FARAON						</a:t>
            </a:r>
            <a:br>
              <a:rPr lang="sr-Latn-ME" altLang="sr-Latn-RS" smtClean="0"/>
            </a:br>
            <a:endParaRPr lang="sr-Latn-ME" altLang="sr-Latn-RS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169988" y="1412875"/>
            <a:ext cx="7772400" cy="4648200"/>
          </a:xfrm>
        </p:spPr>
        <p:txBody>
          <a:bodyPr/>
          <a:lstStyle/>
          <a:p>
            <a:r>
              <a:rPr lang="sr-Latn-ME" altLang="sr-Latn-RS" sz="1800" smtClean="0">
                <a:effectLst/>
              </a:rPr>
              <a:t>namijenjen: </a:t>
            </a:r>
            <a:r>
              <a:rPr lang="vi-VN" altLang="sr-Latn-RS" sz="1800" smtClean="0">
                <a:effectLst/>
              </a:rPr>
              <a:t>projekt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ntima, izvođačima, inženjering firmama i investitorima. </a:t>
            </a:r>
            <a:endParaRPr lang="sr-Latn-ME" altLang="sr-Latn-RS" sz="1800" smtClean="0">
              <a:effectLst/>
            </a:endParaRPr>
          </a:p>
          <a:p>
            <a:r>
              <a:rPr lang="sr-Latn-ME" altLang="sr-Latn-RS" sz="1800" smtClean="0">
                <a:effectLst/>
              </a:rPr>
              <a:t>Osnovne funkcionalnosti:</a:t>
            </a:r>
          </a:p>
          <a:p>
            <a:pPr lvl="1"/>
            <a:r>
              <a:rPr lang="vi-VN" altLang="sr-Latn-RS" sz="1800" smtClean="0">
                <a:effectLst/>
              </a:rPr>
              <a:t>izrad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 predm</a:t>
            </a:r>
            <a:r>
              <a:rPr lang="sr-Latn-ME" altLang="sr-Latn-RS" sz="1800" smtClean="0">
                <a:effectLst/>
              </a:rPr>
              <a:t>j</a:t>
            </a:r>
            <a:r>
              <a:rPr lang="vi-VN" altLang="sr-Latn-RS" sz="1800" smtClean="0">
                <a:effectLst/>
              </a:rPr>
              <a:t>era, predračuna, tendera, </a:t>
            </a:r>
            <a:endParaRPr lang="sr-Latn-ME" altLang="sr-Latn-RS" sz="1800" smtClean="0">
              <a:effectLst/>
            </a:endParaRPr>
          </a:p>
          <a:p>
            <a:pPr lvl="1"/>
            <a:r>
              <a:rPr lang="sr-Latn-ME" altLang="sr-Latn-RS" sz="1800" smtClean="0">
                <a:effectLst/>
              </a:rPr>
              <a:t>izrada </a:t>
            </a:r>
            <a:r>
              <a:rPr lang="vi-VN" altLang="sr-Latn-RS" sz="1800" smtClean="0">
                <a:effectLst/>
              </a:rPr>
              <a:t>kalkulacij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 i analiz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 c</a:t>
            </a:r>
            <a:r>
              <a:rPr lang="sr-Latn-ME" altLang="sr-Latn-RS" sz="1800" smtClean="0">
                <a:effectLst/>
              </a:rPr>
              <a:t>ij</a:t>
            </a:r>
            <a:r>
              <a:rPr lang="vi-VN" altLang="sr-Latn-RS" sz="1800" smtClean="0">
                <a:effectLst/>
              </a:rPr>
              <a:t>ena</a:t>
            </a:r>
            <a:endParaRPr lang="sr-Latn-ME" altLang="sr-Latn-RS" sz="1800" smtClean="0">
              <a:effectLst/>
            </a:endParaRPr>
          </a:p>
          <a:p>
            <a:pPr lvl="1"/>
            <a:r>
              <a:rPr lang="sr-Latn-ME" altLang="sr-Latn-RS" sz="1800" smtClean="0">
                <a:effectLst/>
              </a:rPr>
              <a:t>izrada </a:t>
            </a:r>
            <a:r>
              <a:rPr lang="vi-VN" altLang="sr-Latn-RS" sz="1800" smtClean="0">
                <a:effectLst/>
              </a:rPr>
              <a:t>situacija, vođenje građevinske knjige</a:t>
            </a:r>
            <a:endParaRPr lang="sr-Latn-ME" altLang="sr-Latn-RS" sz="1800" smtClean="0">
              <a:effectLst/>
            </a:endParaRPr>
          </a:p>
          <a:p>
            <a:pPr lvl="1"/>
            <a:r>
              <a:rPr lang="sr-Latn-ME" altLang="sr-Latn-RS" sz="1800" smtClean="0">
                <a:effectLst/>
              </a:rPr>
              <a:t>izrada i</a:t>
            </a:r>
            <a:r>
              <a:rPr lang="vi-VN" altLang="sr-Latn-RS" sz="1800" smtClean="0">
                <a:effectLst/>
              </a:rPr>
              <a:t>zveštaj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 vezani</a:t>
            </a:r>
            <a:r>
              <a:rPr lang="sr-Latn-ME" altLang="sr-Latn-RS" sz="1800" smtClean="0">
                <a:effectLst/>
              </a:rPr>
              <a:t>h </a:t>
            </a:r>
            <a:r>
              <a:rPr lang="vi-VN" altLang="sr-Latn-RS" sz="1800" smtClean="0">
                <a:effectLst/>
              </a:rPr>
              <a:t>za pripremu dinamike izvođenja radova (katalog resursa, lista resursa po aktivnostima, lista aktivnosti sa učešćem pozicija) </a:t>
            </a:r>
            <a:endParaRPr lang="sr-Latn-ME" altLang="sr-Latn-RS" sz="1800" smtClean="0">
              <a:effectLst/>
            </a:endParaRPr>
          </a:p>
          <a:p>
            <a:r>
              <a:rPr lang="sr-Latn-ME" altLang="sr-Latn-RS" sz="1800" smtClean="0">
                <a:effectLst/>
              </a:rPr>
              <a:t>Najnovija verzija: Faraon 3.09</a:t>
            </a:r>
          </a:p>
          <a:p>
            <a:r>
              <a:rPr lang="sr-Latn-ME" altLang="sr-Latn-RS" sz="1800" smtClean="0">
                <a:effectLst/>
              </a:rPr>
              <a:t>Trenutna cijena (svih modula) 1490</a:t>
            </a:r>
          </a:p>
          <a:p>
            <a:endParaRPr lang="sr-Latn-ME" altLang="sr-Latn-RS" sz="1800" smtClean="0">
              <a:effectLst/>
            </a:endParaRPr>
          </a:p>
          <a:p>
            <a:endParaRPr lang="sr-Latn-ME" altLang="sr-Latn-RS" sz="1800" smtClean="0">
              <a:effectLst/>
            </a:endParaRPr>
          </a:p>
          <a:p>
            <a:endParaRPr lang="sr-Latn-ME" altLang="sr-Latn-RS" sz="1800" smtClean="0">
              <a:effectLst/>
            </a:endParaRPr>
          </a:p>
          <a:p>
            <a:endParaRPr lang="sr-Latn-ME" altLang="sr-Latn-RS" sz="1800" smtClean="0">
              <a:effectLst/>
            </a:endParaRPr>
          </a:p>
          <a:p>
            <a:endParaRPr lang="sr-Latn-ME" altLang="sr-Latn-RS" sz="1800" smtClean="0">
              <a:effectLst/>
            </a:endParaRPr>
          </a:p>
          <a:p>
            <a:r>
              <a:rPr lang="sr-Latn-ME" altLang="sr-Latn-RS" sz="1800" smtClean="0">
                <a:effectLst/>
              </a:rPr>
              <a:t>postoji demo varijanta (http://www.faraon.co.rs/download.asp)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875680"/>
              </p:ext>
            </p:extLst>
          </p:nvPr>
        </p:nvGraphicFramePr>
        <p:xfrm>
          <a:off x="5580112" y="4437112"/>
          <a:ext cx="3024188" cy="2011680"/>
        </p:xfrm>
        <a:graphic>
          <a:graphicData uri="http://schemas.openxmlformats.org/drawingml/2006/table">
            <a:tbl>
              <a:tblPr/>
              <a:tblGrid>
                <a:gridCol w="1980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227">
                <a:tc>
                  <a:txBody>
                    <a:bodyPr/>
                    <a:lstStyle/>
                    <a:p>
                      <a:r>
                        <a:rPr lang="sr-Latn-ME" sz="1100" b="1" dirty="0">
                          <a:solidFill>
                            <a:schemeClr val="tx1"/>
                          </a:solidFill>
                          <a:effectLst/>
                        </a:rPr>
                        <a:t>Naziv modula</a:t>
                      </a:r>
                      <a:endParaRPr lang="sr-Latn-ME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 b="1">
                          <a:solidFill>
                            <a:schemeClr val="tx1"/>
                          </a:solidFill>
                          <a:effectLst/>
                        </a:rPr>
                        <a:t>Cena bez popusta</a:t>
                      </a:r>
                      <a:endParaRPr lang="sr-Latn-ME" sz="11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1. Predugovaranje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2. Situacije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150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3. Dizajner izveštaja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gratis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4. Podugovaranje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120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5. Robni fond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 dirty="0">
                          <a:solidFill>
                            <a:schemeClr val="tx1"/>
                          </a:solidFill>
                        </a:rPr>
                        <a:t>150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6. Cenovnici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150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7. Finansije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 dirty="0">
                          <a:solidFill>
                            <a:schemeClr val="tx1"/>
                          </a:solidFill>
                        </a:rPr>
                        <a:t>8. Priprema predmera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120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9. Blagajna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614">
                <a:tc>
                  <a:txBody>
                    <a:bodyPr/>
                    <a:lstStyle/>
                    <a:p>
                      <a:r>
                        <a:rPr lang="sr-Latn-ME" sz="1100">
                          <a:solidFill>
                            <a:schemeClr val="tx1"/>
                          </a:solidFill>
                        </a:rPr>
                        <a:t>10. Knjiga ulaznih faktura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ME" sz="1100" dirty="0">
                          <a:solidFill>
                            <a:schemeClr val="tx1"/>
                          </a:solidFill>
                        </a:rPr>
                        <a:t>gratis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803275"/>
          </a:xfrm>
        </p:spPr>
        <p:txBody>
          <a:bodyPr/>
          <a:lstStyle/>
          <a:p>
            <a:r>
              <a:rPr lang="sr-Latn-ME" altLang="sr-Latn-RS" smtClean="0"/>
              <a:t>FARAON						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169988" y="1412875"/>
            <a:ext cx="7772400" cy="4648200"/>
          </a:xfrm>
        </p:spPr>
        <p:txBody>
          <a:bodyPr/>
          <a:lstStyle/>
          <a:p>
            <a:r>
              <a:rPr lang="vi-VN" altLang="sr-Latn-RS" sz="1500" smtClean="0">
                <a:effectLst/>
              </a:rPr>
              <a:t>Osnovne informacije o programu</a:t>
            </a:r>
            <a:r>
              <a:rPr lang="sr-Latn-ME" altLang="sr-Latn-RS" sz="1500" smtClean="0">
                <a:effectLst/>
              </a:rPr>
              <a:t>:</a:t>
            </a:r>
            <a:endParaRPr lang="vi-VN" altLang="sr-Latn-RS" sz="1500" smtClean="0">
              <a:effectLst/>
            </a:endParaRPr>
          </a:p>
          <a:p>
            <a:pPr lvl="1"/>
            <a:r>
              <a:rPr lang="sr-Latn-ME" altLang="sr-Latn-RS" sz="1500" smtClean="0">
                <a:effectLst/>
              </a:rPr>
              <a:t>u</a:t>
            </a:r>
            <a:r>
              <a:rPr lang="vi-VN" altLang="sr-Latn-RS" sz="1500" smtClean="0">
                <a:effectLst/>
              </a:rPr>
              <a:t>z program se isporučuje </a:t>
            </a:r>
            <a:r>
              <a:rPr lang="sr-Latn-ME" altLang="sr-Latn-RS" sz="1500" smtClean="0">
                <a:effectLst/>
              </a:rPr>
              <a:t>i jedna od </a:t>
            </a:r>
            <a:r>
              <a:rPr lang="vi-VN" altLang="sr-Latn-RS" sz="1500" smtClean="0">
                <a:effectLst/>
              </a:rPr>
              <a:t>baza normativa i resursa</a:t>
            </a:r>
            <a:r>
              <a:rPr lang="sr-Latn-ME" altLang="sr-Latn-RS" sz="1500" smtClean="0">
                <a:effectLst/>
              </a:rPr>
              <a:t> </a:t>
            </a:r>
          </a:p>
          <a:p>
            <a:pPr lvl="2"/>
            <a:r>
              <a:rPr lang="vi-VN" altLang="sr-Latn-RS" sz="1500" smtClean="0">
                <a:effectLst/>
              </a:rPr>
              <a:t>VI dopunjeno i izmenjeno izdanje "Građevinske knjige" štampane 1995. godine (zelene knjige)</a:t>
            </a:r>
            <a:r>
              <a:rPr lang="sr-Latn-ME" altLang="sr-Latn-RS" sz="1500" smtClean="0">
                <a:effectLst/>
              </a:rPr>
              <a:t>: </a:t>
            </a:r>
            <a:r>
              <a:rPr lang="vi-VN" altLang="sr-Latn-RS" sz="1500" smtClean="0">
                <a:effectLst/>
              </a:rPr>
              <a:t>preko 10600</a:t>
            </a:r>
            <a:r>
              <a:rPr lang="sr-Latn-ME" altLang="sr-Latn-RS" sz="1500" smtClean="0">
                <a:effectLst/>
              </a:rPr>
              <a:t> normi, pro</a:t>
            </a:r>
            <a:r>
              <a:rPr lang="vi-VN" altLang="sr-Latn-RS" sz="1500" smtClean="0">
                <a:effectLst/>
              </a:rPr>
              <a:t>pratna baza od preko 2700 materijala i preko 70 tipova radnika</a:t>
            </a:r>
            <a:endParaRPr lang="sr-Latn-ME" altLang="sr-Latn-RS" sz="1500" smtClean="0">
              <a:effectLst/>
            </a:endParaRPr>
          </a:p>
          <a:p>
            <a:pPr lvl="2"/>
            <a:r>
              <a:rPr lang="vi-VN" altLang="sr-Latn-RS" sz="1500" smtClean="0">
                <a:effectLst/>
              </a:rPr>
              <a:t>izdanje "Građevinske knjige" štampane 2000/2001. godine (narandžaste knjige)</a:t>
            </a:r>
            <a:r>
              <a:rPr lang="sr-Latn-ME" altLang="sr-Latn-RS" sz="1500" smtClean="0">
                <a:effectLst/>
              </a:rPr>
              <a:t>: </a:t>
            </a:r>
            <a:r>
              <a:rPr lang="vi-VN" altLang="sr-Latn-RS" sz="1500" smtClean="0">
                <a:effectLst/>
              </a:rPr>
              <a:t>preko 16000</a:t>
            </a:r>
            <a:r>
              <a:rPr lang="sr-Latn-ME" altLang="sr-Latn-RS" sz="1500" smtClean="0">
                <a:effectLst/>
              </a:rPr>
              <a:t> normi, </a:t>
            </a:r>
            <a:r>
              <a:rPr lang="vi-VN" altLang="sr-Latn-RS" sz="1500" smtClean="0">
                <a:effectLst/>
              </a:rPr>
              <a:t>propratna baza od skoro 3300 materijala i 33 tipa radnika.</a:t>
            </a:r>
            <a:endParaRPr lang="sr-Latn-ME" altLang="sr-Latn-RS" sz="1500" smtClean="0">
              <a:effectLst/>
            </a:endParaRPr>
          </a:p>
          <a:p>
            <a:pPr lvl="1"/>
            <a:r>
              <a:rPr lang="sr-Latn-ME" altLang="sr-Latn-RS" sz="1500" smtClean="0">
                <a:effectLst/>
              </a:rPr>
              <a:t>mogućnost kreiranja sopstvenih baza normativa mehanizacije</a:t>
            </a:r>
          </a:p>
          <a:p>
            <a:pPr lvl="1"/>
            <a:r>
              <a:rPr lang="sr-Latn-ME" altLang="sr-Latn-RS" sz="1500" smtClean="0">
                <a:effectLst/>
              </a:rPr>
              <a:t>modularna organizacija programa:</a:t>
            </a:r>
          </a:p>
          <a:p>
            <a:pPr lvl="2"/>
            <a:r>
              <a:rPr lang="sr-Latn-ME" altLang="sr-Latn-RS" sz="1500" smtClean="0">
                <a:effectLst/>
              </a:rPr>
              <a:t>Predugovaranje (osnovni modul)</a:t>
            </a:r>
          </a:p>
          <a:p>
            <a:pPr lvl="2"/>
            <a:r>
              <a:rPr lang="sr-Latn-ME" altLang="sr-Latn-RS" sz="1500" smtClean="0">
                <a:effectLst/>
              </a:rPr>
              <a:t>Situacije</a:t>
            </a:r>
          </a:p>
          <a:p>
            <a:pPr lvl="2"/>
            <a:r>
              <a:rPr lang="sr-Latn-ME" altLang="sr-Latn-RS" sz="1500" smtClean="0">
                <a:effectLst/>
              </a:rPr>
              <a:t>Podugovaranje</a:t>
            </a:r>
          </a:p>
          <a:p>
            <a:pPr lvl="2"/>
            <a:r>
              <a:rPr lang="sr-Latn-ME" altLang="sr-Latn-RS" sz="1500" smtClean="0">
                <a:effectLst/>
              </a:rPr>
              <a:t>Dizajner izveštaja (nezavisni modul za uređivanje izvještaja iz drugih modula i pripremu za štampu)</a:t>
            </a:r>
          </a:p>
          <a:p>
            <a:pPr lvl="2"/>
            <a:r>
              <a:rPr lang="sr-Latn-ME" altLang="sr-Latn-RS" sz="1500" smtClean="0">
                <a:effectLst/>
              </a:rPr>
              <a:t>Cenovnici</a:t>
            </a:r>
          </a:p>
          <a:p>
            <a:pPr lvl="2"/>
            <a:r>
              <a:rPr lang="sr-Latn-ME" altLang="sr-Latn-RS" sz="1500" smtClean="0">
                <a:effectLst/>
              </a:rPr>
              <a:t>Priprema predmjera (</a:t>
            </a:r>
            <a:r>
              <a:rPr lang="vi-VN" altLang="sr-Latn-RS" sz="1500" smtClean="0">
                <a:effectLst/>
              </a:rPr>
              <a:t>baza podataka koja služi za uspostavljanje standarda prilikom pisanja opisa pozicija</a:t>
            </a:r>
            <a:r>
              <a:rPr lang="sr-Latn-ME" altLang="sr-Latn-RS" sz="1500" smtClean="0">
                <a:effectLst/>
              </a:rPr>
              <a:t> u predmjerima-pokušaj standardizacije pozicija predmjera)</a:t>
            </a:r>
            <a:endParaRPr lang="vi-VN" altLang="sr-Latn-RS" sz="1500" smtClean="0">
              <a:effectLst/>
            </a:endParaRPr>
          </a:p>
          <a:p>
            <a:pPr lvl="2"/>
            <a:r>
              <a:rPr lang="sr-Latn-ME" altLang="sr-Latn-RS" sz="1500" smtClean="0">
                <a:effectLst/>
              </a:rPr>
              <a:t>Robni fond</a:t>
            </a:r>
          </a:p>
          <a:p>
            <a:pPr lvl="2"/>
            <a:r>
              <a:rPr lang="sr-Latn-ME" altLang="sr-Latn-RS" sz="1500" smtClean="0">
                <a:effectLst/>
              </a:rPr>
              <a:t>Finansije (uz modul Blagajna i Knjiga ulaznih faktura)</a:t>
            </a:r>
          </a:p>
          <a:p>
            <a:pPr lvl="1"/>
            <a:endParaRPr lang="sr-Latn-ME" altLang="sr-Latn-RS" sz="150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971550" y="0"/>
            <a:ext cx="7988300" cy="1143000"/>
          </a:xfrm>
        </p:spPr>
        <p:txBody>
          <a:bodyPr/>
          <a:lstStyle/>
          <a:p>
            <a:r>
              <a:rPr lang="sr-Latn-ME" altLang="sr-Latn-RS" smtClean="0"/>
              <a:t>FARAON -modul PREDUGOVARANJE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79388" y="836613"/>
            <a:ext cx="4968875" cy="5153025"/>
          </a:xfrm>
        </p:spPr>
        <p:txBody>
          <a:bodyPr/>
          <a:lstStyle/>
          <a:p>
            <a:r>
              <a:rPr lang="sr-Latn-ME" altLang="sr-Latn-RS" sz="1400" dirty="0" smtClean="0">
                <a:effectLst/>
              </a:rPr>
              <a:t>namijenjen za kalkulacije ponuda, izradu predračuna, rekapitulacija, specifikacija, analiza cena i ostalih izveštaja:</a:t>
            </a:r>
          </a:p>
          <a:p>
            <a:pPr lvl="1"/>
            <a:r>
              <a:rPr lang="vi-VN" altLang="sr-Latn-RS" sz="1400" dirty="0" smtClean="0">
                <a:effectLst/>
              </a:rPr>
              <a:t>Predm</a:t>
            </a:r>
            <a:r>
              <a:rPr lang="sr-Latn-ME" altLang="sr-Latn-RS" sz="1400" dirty="0" smtClean="0">
                <a:effectLst/>
              </a:rPr>
              <a:t>j</a:t>
            </a:r>
            <a:r>
              <a:rPr lang="vi-VN" altLang="sr-Latn-RS" sz="1400" dirty="0" smtClean="0">
                <a:effectLst/>
              </a:rPr>
              <a:t>er radova (projektantski) sa ili bez dokaznica.</a:t>
            </a:r>
          </a:p>
          <a:p>
            <a:pPr lvl="1"/>
            <a:r>
              <a:rPr lang="vi-VN" altLang="sr-Latn-RS" sz="1400" dirty="0" smtClean="0">
                <a:effectLst/>
              </a:rPr>
              <a:t>Predračuni (za ponudu, vrstu rada ili grupu rada, a svaki od ovih može se pod</a:t>
            </a:r>
            <a:r>
              <a:rPr lang="sr-Latn-ME" altLang="sr-Latn-RS" sz="1400" dirty="0" smtClean="0">
                <a:effectLst/>
              </a:rPr>
              <a:t>ij</a:t>
            </a:r>
            <a:r>
              <a:rPr lang="vi-VN" altLang="sr-Latn-RS" sz="1400" dirty="0" smtClean="0">
                <a:effectLst/>
              </a:rPr>
              <a:t>eliti još i na podkategorije samo materijal, samo rad ili samo mehanizacija).</a:t>
            </a:r>
          </a:p>
          <a:p>
            <a:pPr lvl="1"/>
            <a:r>
              <a:rPr lang="sr-Latn-ME" altLang="sr-Latn-RS" sz="1400" dirty="0" smtClean="0">
                <a:effectLst/>
              </a:rPr>
              <a:t>R</a:t>
            </a:r>
            <a:r>
              <a:rPr lang="vi-VN" altLang="sr-Latn-RS" sz="1400" dirty="0" smtClean="0">
                <a:effectLst/>
              </a:rPr>
              <a:t>ekapitulacije (kompletno zbirno, kompletno sa odvojenim kategorijama, samo materijal, samo rad i samo mehanizacija) .</a:t>
            </a:r>
          </a:p>
          <a:p>
            <a:pPr lvl="1"/>
            <a:r>
              <a:rPr lang="sr-Latn-ME" altLang="sr-Latn-RS" sz="1400" dirty="0" smtClean="0">
                <a:effectLst/>
              </a:rPr>
              <a:t>T</a:t>
            </a:r>
            <a:r>
              <a:rPr lang="vi-VN" altLang="sr-Latn-RS" sz="1400" dirty="0" smtClean="0">
                <a:effectLst/>
              </a:rPr>
              <a:t>enderi (za ponudu, vrstu rada ili grupu rada).</a:t>
            </a:r>
          </a:p>
          <a:p>
            <a:pPr lvl="1"/>
            <a:r>
              <a:rPr lang="vi-VN" altLang="sr-Latn-RS" sz="1400" dirty="0" smtClean="0">
                <a:effectLst/>
              </a:rPr>
              <a:t>Listovi građevinske knjige sa ili bez dokaznica.</a:t>
            </a:r>
          </a:p>
          <a:p>
            <a:pPr lvl="1"/>
            <a:r>
              <a:rPr lang="vi-VN" altLang="sr-Latn-RS" sz="1400" dirty="0" smtClean="0">
                <a:effectLst/>
              </a:rPr>
              <a:t>Analize c</a:t>
            </a:r>
            <a:r>
              <a:rPr lang="sr-Latn-ME" altLang="sr-Latn-RS" sz="1400" dirty="0" smtClean="0">
                <a:effectLst/>
              </a:rPr>
              <a:t>ij</a:t>
            </a:r>
            <a:r>
              <a:rPr lang="vi-VN" altLang="sr-Latn-RS" sz="1400" dirty="0" smtClean="0">
                <a:effectLst/>
              </a:rPr>
              <a:t>ena pozicija.</a:t>
            </a:r>
          </a:p>
          <a:p>
            <a:pPr lvl="1"/>
            <a:r>
              <a:rPr lang="vi-VN" altLang="sr-Latn-RS" sz="1400" dirty="0" smtClean="0">
                <a:effectLst/>
              </a:rPr>
              <a:t>Ostali izveštaji (norme za ponudu, norma časovi po pozicijama, norma časovi po kategorijama radnika zbirno i detaljno).</a:t>
            </a:r>
          </a:p>
          <a:p>
            <a:pPr lvl="1"/>
            <a:r>
              <a:rPr lang="vi-VN" altLang="sr-Latn-RS" sz="1400" dirty="0" smtClean="0">
                <a:effectLst/>
              </a:rPr>
              <a:t>Osnovni šifarnici (materijala, radnika i mehanizacije).</a:t>
            </a:r>
          </a:p>
          <a:p>
            <a:pPr lvl="1"/>
            <a:r>
              <a:rPr lang="vi-VN" altLang="sr-Latn-RS" sz="1400" b="1" dirty="0" smtClean="0">
                <a:effectLst/>
              </a:rPr>
              <a:t>Izveštaji vezani za pripremu dinamike izvođenja radova (katalog resursa, lista resursa po aktivnostima, lista aktivnosti sa učešćem pozicija) </a:t>
            </a:r>
            <a:r>
              <a:rPr lang="vi-VN" altLang="sr-Latn-RS" sz="1400" dirty="0" smtClean="0">
                <a:effectLst/>
              </a:rPr>
              <a:t>.</a:t>
            </a:r>
          </a:p>
          <a:p>
            <a:endParaRPr lang="sr-Latn-ME" altLang="sr-Latn-RS" sz="1400" dirty="0" smtClean="0">
              <a:effectLst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860800"/>
            <a:ext cx="3995737" cy="299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755650" y="15875"/>
            <a:ext cx="7772400" cy="1143000"/>
          </a:xfrm>
        </p:spPr>
        <p:txBody>
          <a:bodyPr/>
          <a:lstStyle/>
          <a:p>
            <a:r>
              <a:rPr lang="sr-Latn-ME" altLang="sr-Latn-RS" smtClean="0"/>
              <a:t>FARAON   (modul SITUACIJE)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611188" y="981075"/>
            <a:ext cx="8132762" cy="4114800"/>
          </a:xfrm>
        </p:spPr>
        <p:txBody>
          <a:bodyPr/>
          <a:lstStyle/>
          <a:p>
            <a:r>
              <a:rPr lang="sr-Latn-ME" altLang="sr-Latn-RS" sz="1500" dirty="0" smtClean="0">
                <a:effectLst/>
              </a:rPr>
              <a:t>namijenjen za praćenje realizacije izvršenja radova i naplate kod ugovorenih poslova i izrada situacija</a:t>
            </a:r>
          </a:p>
          <a:p>
            <a:pPr lvl="1"/>
            <a:r>
              <a:rPr lang="sr-Latn-ME" altLang="sr-Latn-RS" sz="1500" dirty="0" smtClean="0">
                <a:effectLst/>
              </a:rPr>
              <a:t>Situacije sa ili bez pozicija sa iznosom 0.00</a:t>
            </a:r>
          </a:p>
          <a:p>
            <a:pPr lvl="1"/>
            <a:r>
              <a:rPr lang="sr-Latn-ME" altLang="sr-Latn-RS" sz="1500" dirty="0" smtClean="0">
                <a:effectLst/>
              </a:rPr>
              <a:t>Rekapitulacije sa ili bez grupa radova sa iznosom 0.00.</a:t>
            </a:r>
          </a:p>
          <a:p>
            <a:pPr lvl="1"/>
            <a:r>
              <a:rPr lang="sr-Latn-ME" altLang="sr-Latn-RS" sz="1500" dirty="0" smtClean="0">
                <a:effectLst/>
              </a:rPr>
              <a:t>Štampa poslednje strane (sa pregledom do sada ispostavljenih situacija za ponudu)</a:t>
            </a:r>
          </a:p>
          <a:p>
            <a:pPr lvl="1"/>
            <a:r>
              <a:rPr lang="sr-Latn-ME" altLang="sr-Latn-RS" sz="1500" dirty="0" smtClean="0">
                <a:effectLst/>
              </a:rPr>
              <a:t>Štampa zbirne rekapitulacije za investitora (sva dugovanja bez obzira na objekat ili ponudu) </a:t>
            </a:r>
          </a:p>
          <a:p>
            <a:pPr lvl="1"/>
            <a:r>
              <a:rPr lang="sr-Latn-ME" altLang="sr-Latn-RS" sz="1500" dirty="0" smtClean="0">
                <a:effectLst/>
              </a:rPr>
              <a:t>Viškovi radova i štampa viškova i manjkova zbirno </a:t>
            </a:r>
          </a:p>
          <a:p>
            <a:pPr lvl="1"/>
            <a:r>
              <a:rPr lang="sr-Latn-ME" altLang="sr-Latn-RS" sz="1500" dirty="0" smtClean="0">
                <a:effectLst/>
              </a:rPr>
              <a:t>Specifikacije utrošaka (materijala, radne snage i mehanizacije) i to kompletno za svaku situaciju </a:t>
            </a:r>
          </a:p>
          <a:p>
            <a:pPr lvl="1"/>
            <a:endParaRPr lang="sr-Latn-ME" altLang="sr-Latn-RS" sz="1500" dirty="0" smtClean="0">
              <a:effectLst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150" y="3543300"/>
            <a:ext cx="4379913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FARAON						</a:t>
            </a:r>
            <a:br>
              <a:rPr lang="sr-Latn-ME" altLang="sr-Latn-RS" smtClean="0"/>
            </a:br>
            <a:r>
              <a:rPr lang="sr-Latn-ME" altLang="sr-Latn-RS" smtClean="0"/>
              <a:t>modul PODUGOVARANJE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altLang="sr-Latn-RS" sz="1600" smtClean="0">
                <a:effectLst/>
              </a:rPr>
              <a:t>za </a:t>
            </a:r>
            <a:r>
              <a:rPr lang="vi-VN" altLang="sr-Latn-RS" sz="1600" smtClean="0">
                <a:effectLst/>
              </a:rPr>
              <a:t>formira</a:t>
            </a:r>
            <a:r>
              <a:rPr lang="sr-Latn-ME" altLang="sr-Latn-RS" sz="1600" smtClean="0">
                <a:effectLst/>
              </a:rPr>
              <a:t>nje</a:t>
            </a:r>
            <a:r>
              <a:rPr lang="vi-VN" altLang="sr-Latn-RS" sz="1600" smtClean="0">
                <a:effectLst/>
              </a:rPr>
              <a:t> tender</a:t>
            </a:r>
            <a:r>
              <a:rPr lang="sr-Latn-ME" altLang="sr-Latn-RS" sz="1600" smtClean="0">
                <a:effectLst/>
              </a:rPr>
              <a:t>a za podizvođače (</a:t>
            </a:r>
            <a:r>
              <a:rPr lang="vi-VN" altLang="sr-Latn-RS" sz="1600" smtClean="0">
                <a:effectLst/>
              </a:rPr>
              <a:t>na osnovu ponuda formiranih u modulu Predugovaranje</a:t>
            </a:r>
            <a:r>
              <a:rPr lang="sr-Latn-ME" altLang="sr-Latn-RS" sz="1600" smtClean="0">
                <a:effectLst/>
              </a:rPr>
              <a:t>)</a:t>
            </a:r>
          </a:p>
          <a:p>
            <a:r>
              <a:rPr lang="vi-VN" altLang="sr-Latn-RS" sz="1600" smtClean="0">
                <a:effectLst/>
              </a:rPr>
              <a:t>Osnovne mogućnosti:</a:t>
            </a:r>
          </a:p>
          <a:p>
            <a:pPr lvl="1"/>
            <a:r>
              <a:rPr lang="vi-VN" altLang="sr-Latn-RS" sz="1600" smtClean="0">
                <a:effectLst/>
              </a:rPr>
              <a:t>Evidencija kooperanata u skladu sa delatnosti koju obavlja</a:t>
            </a:r>
          </a:p>
          <a:p>
            <a:pPr lvl="1"/>
            <a:r>
              <a:rPr lang="vi-VN" altLang="sr-Latn-RS" sz="1600" smtClean="0">
                <a:effectLst/>
              </a:rPr>
              <a:t>Evidencija ugovora sa kooperantima za objekat-ponuda</a:t>
            </a:r>
          </a:p>
          <a:p>
            <a:pPr lvl="1"/>
            <a:r>
              <a:rPr lang="vi-VN" altLang="sr-Latn-RS" sz="1600" smtClean="0">
                <a:effectLst/>
              </a:rPr>
              <a:t>Formiranje tendera za slanje kooperantima</a:t>
            </a:r>
          </a:p>
          <a:p>
            <a:pPr lvl="1"/>
            <a:r>
              <a:rPr lang="vi-VN" altLang="sr-Latn-RS" sz="1600" smtClean="0">
                <a:effectLst/>
              </a:rPr>
              <a:t>Evidencija o poslatim, odnosno vraćenim tenderima kooperantima i datumima slanja</a:t>
            </a:r>
          </a:p>
          <a:p>
            <a:pPr lvl="1"/>
            <a:r>
              <a:rPr lang="vi-VN" altLang="sr-Latn-RS" sz="1600" smtClean="0">
                <a:effectLst/>
              </a:rPr>
              <a:t>Analiza tendera i kreiranje najnižih, srednjih i najviših cena sa grafičkim prikazima</a:t>
            </a:r>
          </a:p>
          <a:p>
            <a:pPr lvl="1"/>
            <a:endParaRPr lang="sr-Latn-ME" altLang="sr-Latn-RS" sz="160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FARAON						</a:t>
            </a:r>
            <a:br>
              <a:rPr lang="sr-Latn-ME" altLang="sr-Latn-RS" smtClean="0"/>
            </a:br>
            <a:r>
              <a:rPr lang="sr-Latn-ME" altLang="sr-Latn-RS" smtClean="0"/>
              <a:t>modul CENOVNICI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altLang="sr-Latn-RS" sz="1600" smtClean="0">
                <a:effectLst/>
              </a:rPr>
              <a:t>za </a:t>
            </a:r>
            <a:r>
              <a:rPr lang="vi-VN" altLang="sr-Latn-RS" sz="1600" smtClean="0">
                <a:effectLst/>
              </a:rPr>
              <a:t>formiranje analiza c</a:t>
            </a:r>
            <a:r>
              <a:rPr lang="sr-Latn-ME" altLang="sr-Latn-RS" sz="1600" smtClean="0">
                <a:effectLst/>
              </a:rPr>
              <a:t>ij</a:t>
            </a:r>
            <a:r>
              <a:rPr lang="vi-VN" altLang="sr-Latn-RS" sz="1600" smtClean="0">
                <a:effectLst/>
              </a:rPr>
              <a:t>ena za mehanizaciju (c</a:t>
            </a:r>
            <a:r>
              <a:rPr lang="sr-Latn-ME" altLang="sr-Latn-RS" sz="1600" smtClean="0">
                <a:effectLst/>
              </a:rPr>
              <a:t>ij</a:t>
            </a:r>
            <a:r>
              <a:rPr lang="vi-VN" altLang="sr-Latn-RS" sz="1600" smtClean="0">
                <a:effectLst/>
              </a:rPr>
              <a:t>ena </a:t>
            </a:r>
            <a:r>
              <a:rPr lang="sr-Latn-ME" altLang="sr-Latn-RS" sz="1600" smtClean="0">
                <a:effectLst/>
              </a:rPr>
              <a:t>koštanja časa mehanizacije</a:t>
            </a:r>
            <a:r>
              <a:rPr lang="vi-VN" altLang="sr-Latn-RS" sz="1600" smtClean="0">
                <a:effectLst/>
              </a:rPr>
              <a:t>)</a:t>
            </a:r>
            <a:r>
              <a:rPr lang="sr-Latn-ME" altLang="sr-Latn-RS" sz="1600" smtClean="0">
                <a:effectLst/>
              </a:rPr>
              <a:t> po metodologiji </a:t>
            </a:r>
            <a:r>
              <a:rPr lang="vi-VN" altLang="sr-Latn-RS" sz="1600" smtClean="0">
                <a:effectLst/>
              </a:rPr>
              <a:t>preuzet</a:t>
            </a:r>
            <a:r>
              <a:rPr lang="sr-Latn-ME" altLang="sr-Latn-RS" sz="1600" smtClean="0">
                <a:effectLst/>
              </a:rPr>
              <a:t>oj</a:t>
            </a:r>
            <a:r>
              <a:rPr lang="vi-VN" altLang="sr-Latn-RS" sz="1600" smtClean="0">
                <a:effectLst/>
              </a:rPr>
              <a:t> od</a:t>
            </a:r>
            <a:r>
              <a:rPr lang="sr-Latn-ME" altLang="sr-Latn-RS" sz="1600" smtClean="0">
                <a:effectLst/>
              </a:rPr>
              <a:t> </a:t>
            </a:r>
            <a:r>
              <a:rPr lang="vi-VN" altLang="sr-Latn-RS" sz="1600" smtClean="0">
                <a:effectLst/>
              </a:rPr>
              <a:t> Republičke direkcije za puteve</a:t>
            </a:r>
            <a:r>
              <a:rPr lang="sr-Latn-ME" altLang="sr-Latn-RS" sz="1600" smtClean="0">
                <a:effectLst/>
              </a:rPr>
              <a:t> Srbije</a:t>
            </a:r>
            <a:endParaRPr lang="vi-VN" altLang="sr-Latn-RS" sz="1600" smtClean="0">
              <a:effectLst/>
            </a:endParaRPr>
          </a:p>
          <a:p>
            <a:r>
              <a:rPr lang="vi-VN" altLang="sr-Latn-RS" sz="1600" smtClean="0">
                <a:effectLst/>
              </a:rPr>
              <a:t>Osnovne mogućnosti:</a:t>
            </a:r>
            <a:endParaRPr lang="sr-Latn-ME" altLang="sr-Latn-RS" sz="1600" smtClean="0">
              <a:effectLst/>
            </a:endParaRPr>
          </a:p>
          <a:p>
            <a:pPr lvl="1"/>
            <a:r>
              <a:rPr lang="vi-VN" altLang="sr-Latn-RS" sz="1600" smtClean="0">
                <a:effectLst/>
              </a:rPr>
              <a:t>Evidencija mehanizacionih jedinica</a:t>
            </a:r>
          </a:p>
          <a:p>
            <a:pPr lvl="1"/>
            <a:r>
              <a:rPr lang="vi-VN" altLang="sr-Latn-RS" sz="1600" smtClean="0">
                <a:effectLst/>
              </a:rPr>
              <a:t>Evidencija c</a:t>
            </a:r>
            <a:r>
              <a:rPr lang="sr-Latn-ME" altLang="sr-Latn-RS" sz="1600" smtClean="0">
                <a:effectLst/>
              </a:rPr>
              <a:t>ij</a:t>
            </a:r>
            <a:r>
              <a:rPr lang="vi-VN" altLang="sr-Latn-RS" sz="1600" smtClean="0">
                <a:effectLst/>
              </a:rPr>
              <a:t>ena goriva, radnika i guma - gusenica</a:t>
            </a:r>
          </a:p>
          <a:p>
            <a:pPr lvl="1"/>
            <a:r>
              <a:rPr lang="vi-VN" altLang="sr-Latn-RS" sz="1600" smtClean="0">
                <a:effectLst/>
              </a:rPr>
              <a:t>Formiranje više c</a:t>
            </a:r>
            <a:r>
              <a:rPr lang="sr-Latn-ME" altLang="sr-Latn-RS" sz="1600" smtClean="0">
                <a:effectLst/>
              </a:rPr>
              <a:t>j</a:t>
            </a:r>
            <a:r>
              <a:rPr lang="vi-VN" altLang="sr-Latn-RS" sz="1600" smtClean="0">
                <a:effectLst/>
              </a:rPr>
              <a:t>enovnika</a:t>
            </a:r>
          </a:p>
          <a:p>
            <a:pPr lvl="1"/>
            <a:r>
              <a:rPr lang="vi-VN" altLang="sr-Latn-RS" sz="1600" smtClean="0">
                <a:effectLst/>
              </a:rPr>
              <a:t>Ažuriranje obrađenih c</a:t>
            </a:r>
            <a:r>
              <a:rPr lang="sr-Latn-ME" altLang="sr-Latn-RS" sz="1600" smtClean="0">
                <a:effectLst/>
              </a:rPr>
              <a:t>ij</a:t>
            </a:r>
            <a:r>
              <a:rPr lang="vi-VN" altLang="sr-Latn-RS" sz="1600" smtClean="0">
                <a:effectLst/>
              </a:rPr>
              <a:t>ena mehanizacije sa osnovnim c</a:t>
            </a:r>
            <a:r>
              <a:rPr lang="sr-Latn-ME" altLang="sr-Latn-RS" sz="1600" smtClean="0">
                <a:effectLst/>
              </a:rPr>
              <a:t>j</a:t>
            </a:r>
            <a:r>
              <a:rPr lang="vi-VN" altLang="sr-Latn-RS" sz="1600" smtClean="0">
                <a:effectLst/>
              </a:rPr>
              <a:t>enovnikom mehanizacije u modulu Predugovaranje.</a:t>
            </a:r>
          </a:p>
          <a:p>
            <a:pPr lvl="1"/>
            <a:r>
              <a:rPr lang="vi-VN" altLang="sr-Latn-RS" sz="1600" smtClean="0">
                <a:effectLst/>
              </a:rPr>
              <a:t>Obračun c</a:t>
            </a:r>
            <a:r>
              <a:rPr lang="sr-Latn-ME" altLang="sr-Latn-RS" sz="1600" smtClean="0">
                <a:effectLst/>
              </a:rPr>
              <a:t>ij</a:t>
            </a:r>
            <a:r>
              <a:rPr lang="vi-VN" altLang="sr-Latn-RS" sz="1600" smtClean="0">
                <a:effectLst/>
              </a:rPr>
              <a:t>ena radnika na osnovu formula poznatih državnih investitora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FARAON						</a:t>
            </a:r>
            <a:br>
              <a:rPr lang="sr-Latn-ME" altLang="sr-Latn-RS" smtClean="0"/>
            </a:br>
            <a:r>
              <a:rPr lang="sr-Latn-ME" altLang="sr-Latn-RS" smtClean="0"/>
              <a:t>modul ROBNI FOND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altLang="sr-Latn-RS" sz="1600" smtClean="0">
                <a:effectLst/>
              </a:rPr>
              <a:t>mogućnost povezivanja sistema za obradu ponuda sa poslovnim sistem</a:t>
            </a:r>
            <a:r>
              <a:rPr lang="sr-Latn-ME" altLang="sr-Latn-RS" sz="1600" smtClean="0">
                <a:effectLst/>
              </a:rPr>
              <a:t>om</a:t>
            </a:r>
            <a:r>
              <a:rPr lang="vi-VN" altLang="sr-Latn-RS" sz="1600" smtClean="0">
                <a:effectLst/>
              </a:rPr>
              <a:t> </a:t>
            </a:r>
            <a:r>
              <a:rPr lang="sr-Latn-ME" altLang="sr-Latn-RS" sz="1600" smtClean="0">
                <a:effectLst/>
              </a:rPr>
              <a:t>građevinske firme, naročito u dijelu raspoloživih materijalnih resursa</a:t>
            </a:r>
          </a:p>
          <a:p>
            <a:r>
              <a:rPr lang="vi-VN" altLang="sr-Latn-RS" sz="1600" smtClean="0">
                <a:effectLst/>
              </a:rPr>
              <a:t>Osnovne mogućnosti:</a:t>
            </a:r>
          </a:p>
          <a:p>
            <a:pPr lvl="1"/>
            <a:r>
              <a:rPr lang="vi-VN" altLang="sr-Latn-RS" sz="1600" smtClean="0">
                <a:effectLst/>
              </a:rPr>
              <a:t>Veza sa modulom Predugovaranje (specifikacije materijala su dopunjene sadržajem magacina - skladišta)</a:t>
            </a:r>
          </a:p>
          <a:p>
            <a:pPr lvl="1"/>
            <a:r>
              <a:rPr lang="vi-VN" altLang="sr-Latn-RS" sz="1600" smtClean="0">
                <a:effectLst/>
              </a:rPr>
              <a:t>Mogućnost rada sa lokalnim - centralnim magacin</a:t>
            </a:r>
            <a:r>
              <a:rPr lang="sr-Latn-ME" altLang="sr-Latn-RS" sz="1600" smtClean="0">
                <a:effectLst/>
              </a:rPr>
              <a:t>i</a:t>
            </a:r>
            <a:r>
              <a:rPr lang="vi-VN" altLang="sr-Latn-RS" sz="1600" smtClean="0">
                <a:effectLst/>
              </a:rPr>
              <a:t>ma (gradilištima)</a:t>
            </a:r>
          </a:p>
          <a:p>
            <a:pPr lvl="1"/>
            <a:r>
              <a:rPr lang="vi-VN" altLang="sr-Latn-RS" sz="1600" smtClean="0">
                <a:effectLst/>
              </a:rPr>
              <a:t>Obrada se vrši knjigovodstveno regularno i može služiti i kao zvanično materijalno knjigovodstvo (otvaranje - zatvaranje godine, nalozi...)</a:t>
            </a:r>
          </a:p>
          <a:p>
            <a:pPr lvl="1"/>
            <a:r>
              <a:rPr lang="vi-VN" altLang="sr-Latn-RS" sz="1600" smtClean="0">
                <a:effectLst/>
              </a:rPr>
              <a:t>Mogućnost evidentiranja stanja za više preduzeća, skladišta, magacina</a:t>
            </a:r>
          </a:p>
          <a:p>
            <a:pPr lvl="1"/>
            <a:r>
              <a:rPr lang="vi-VN" altLang="sr-Latn-RS" sz="1600" smtClean="0">
                <a:effectLst/>
              </a:rPr>
              <a:t>Mogućnost povezivanja sa postojećim softverima za poslovne sisteme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FARAON						</a:t>
            </a:r>
            <a:br>
              <a:rPr lang="sr-Latn-ME" altLang="sr-Latn-RS" smtClean="0"/>
            </a:br>
            <a:r>
              <a:rPr lang="sr-Latn-ME" altLang="sr-Latn-RS" smtClean="0"/>
              <a:t>modul FINANSIJE (i knjiga ulaznih faktura i blagajna)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altLang="sr-Latn-RS" sz="1600" smtClean="0">
                <a:effectLst/>
              </a:rPr>
              <a:t>mogućnost povezivanja modula Robni fond sa zvaničnim finansijskim knjigovodstvom</a:t>
            </a:r>
            <a:endParaRPr lang="sr-Latn-ME" altLang="sr-Latn-RS" sz="1600" smtClean="0">
              <a:effectLst/>
            </a:endParaRPr>
          </a:p>
          <a:p>
            <a:r>
              <a:rPr lang="sr-Latn-ME" altLang="sr-Latn-RS" sz="1600" smtClean="0">
                <a:effectLst/>
              </a:rPr>
              <a:t>blagajna- </a:t>
            </a:r>
            <a:r>
              <a:rPr lang="vi-VN" altLang="sr-Latn-RS" sz="1600" smtClean="0">
                <a:effectLst/>
              </a:rPr>
              <a:t>evidentiranje protoka keša kao i evidentiranje čekova građana</a:t>
            </a:r>
            <a:r>
              <a:rPr lang="sr-Latn-ME" altLang="sr-Latn-RS" sz="1600" smtClean="0">
                <a:effectLst/>
              </a:rPr>
              <a:t> </a:t>
            </a:r>
          </a:p>
          <a:p>
            <a:r>
              <a:rPr lang="sr-Latn-ME" altLang="sr-Latn-RS" sz="1600" smtClean="0">
                <a:effectLst/>
              </a:rPr>
              <a:t>knjiga ulaznih faktura -evidencija ulaznih faktura i plaćanja</a:t>
            </a:r>
            <a:endParaRPr lang="vi-VN" altLang="sr-Latn-RS" sz="1600" smtClean="0">
              <a:effectLst/>
            </a:endParaRPr>
          </a:p>
          <a:p>
            <a:r>
              <a:rPr lang="vi-VN" altLang="sr-Latn-RS" sz="1600" smtClean="0">
                <a:effectLst/>
              </a:rPr>
              <a:t>Osnovne mogućnosti:</a:t>
            </a:r>
          </a:p>
          <a:p>
            <a:pPr lvl="1"/>
            <a:r>
              <a:rPr lang="vi-VN" altLang="sr-Latn-RS" sz="1600" smtClean="0">
                <a:effectLst/>
              </a:rPr>
              <a:t>Veza sa modulom Robni fond (import naloga)</a:t>
            </a:r>
          </a:p>
          <a:p>
            <a:pPr lvl="1"/>
            <a:r>
              <a:rPr lang="vi-VN" altLang="sr-Latn-RS" sz="1600" smtClean="0">
                <a:effectLst/>
              </a:rPr>
              <a:t>Obrada se vrši knjigovodstveno regularno i može služiti kao zvanično finansijsko knjigovodstvo građevinske firme (otvaranje - zatvaranje godine, nalozi, kartice...)</a:t>
            </a:r>
          </a:p>
          <a:p>
            <a:pPr lvl="1"/>
            <a:r>
              <a:rPr lang="vi-VN" altLang="sr-Latn-RS" sz="1600" smtClean="0">
                <a:effectLst/>
              </a:rPr>
              <a:t>Priprema bruto bilansa, bilansa aktive i pasive kao i bilansa uspeha</a:t>
            </a:r>
          </a:p>
          <a:p>
            <a:pPr lvl="1"/>
            <a:r>
              <a:rPr lang="vi-VN" altLang="sr-Latn-RS" sz="1600" smtClean="0">
                <a:effectLst/>
              </a:rPr>
              <a:t>Mogućnost povezivanja stavki</a:t>
            </a:r>
          </a:p>
          <a:p>
            <a:pPr lvl="1"/>
            <a:r>
              <a:rPr lang="vi-VN" altLang="sr-Latn-RS" sz="1600" smtClean="0">
                <a:effectLst/>
              </a:rPr>
              <a:t>Mogućnost evidentiranja knjigovodstva za više preduzeća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FARAON						</a:t>
            </a:r>
            <a:br>
              <a:rPr lang="sr-Latn-ME" altLang="sr-Latn-RS" smtClean="0"/>
            </a:br>
            <a:r>
              <a:rPr lang="sr-Latn-ME" altLang="sr-Latn-RS" smtClean="0"/>
              <a:t>modul PRIPREMA PREDMERA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vi-VN" sz="1600" dirty="0" smtClean="0">
                <a:effectLst/>
              </a:rPr>
              <a:t>baza </a:t>
            </a:r>
            <a:r>
              <a:rPr lang="vi-VN" sz="1600" dirty="0">
                <a:effectLst/>
              </a:rPr>
              <a:t>podataka koja služi za uspostavljanje standarda prilikom pisanja opisa </a:t>
            </a:r>
            <a:r>
              <a:rPr lang="vi-VN" sz="1600" dirty="0" smtClean="0">
                <a:effectLst/>
              </a:rPr>
              <a:t>pozicija</a:t>
            </a:r>
            <a:r>
              <a:rPr lang="sr-Latn-ME" sz="1600" dirty="0" smtClean="0">
                <a:effectLst/>
              </a:rPr>
              <a:t> u predmjerima (pokušaj standardizacije pozicija predmjera)</a:t>
            </a:r>
            <a:endParaRPr lang="vi-VN" sz="1600" dirty="0">
              <a:effectLst/>
            </a:endParaRPr>
          </a:p>
          <a:p>
            <a:pPr>
              <a:defRPr/>
            </a:pPr>
            <a:r>
              <a:rPr lang="vi-VN" sz="1600" dirty="0" smtClean="0">
                <a:effectLst/>
              </a:rPr>
              <a:t>Ovaj </a:t>
            </a:r>
            <a:r>
              <a:rPr lang="vi-VN" sz="1600" dirty="0">
                <a:effectLst/>
              </a:rPr>
              <a:t>modul se može koristiti i u projektantskim biroima kao baza koja će biti od koristi da se prilikom izrade opisa pozicija obuhvati sve što tehnologija zahteva. Baza je tabelarnog tipa i izbor opisa je izuzetno jednostavan a sastoji se od izbora ponuđenih </a:t>
            </a:r>
            <a:r>
              <a:rPr lang="vi-VN" sz="1600" dirty="0" smtClean="0">
                <a:effectLst/>
              </a:rPr>
              <a:t>d</a:t>
            </a:r>
            <a:r>
              <a:rPr lang="sr-Latn-ME" sz="1600" dirty="0" smtClean="0">
                <a:effectLst/>
              </a:rPr>
              <a:t>j</a:t>
            </a:r>
            <a:r>
              <a:rPr lang="vi-VN" sz="1600" dirty="0" smtClean="0">
                <a:effectLst/>
              </a:rPr>
              <a:t>elova </a:t>
            </a:r>
            <a:r>
              <a:rPr lang="vi-VN" sz="1600" dirty="0">
                <a:effectLst/>
              </a:rPr>
              <a:t>opisa. Izabrani opis se direktno dopunjava dopunskim informacijama koje se mogu definisati kao:</a:t>
            </a:r>
          </a:p>
          <a:p>
            <a:pPr>
              <a:defRPr/>
            </a:pPr>
            <a:r>
              <a:rPr lang="vi-VN" sz="1600" dirty="0">
                <a:effectLst/>
              </a:rPr>
              <a:t>- Potrebni podaci, </a:t>
            </a:r>
            <a:r>
              <a:rPr lang="vi-VN" sz="1600" dirty="0" smtClean="0"/>
              <a:t/>
            </a:r>
            <a:br>
              <a:rPr lang="vi-VN" sz="1600" dirty="0" smtClean="0"/>
            </a:br>
            <a:r>
              <a:rPr lang="vi-VN" sz="1600" dirty="0">
                <a:effectLst/>
              </a:rPr>
              <a:t>- Način merenja,</a:t>
            </a:r>
            <a:r>
              <a:rPr lang="vi-VN" sz="1600" dirty="0" smtClean="0"/>
              <a:t/>
            </a:r>
            <a:br>
              <a:rPr lang="vi-VN" sz="1600" dirty="0" smtClean="0"/>
            </a:br>
            <a:r>
              <a:rPr lang="vi-VN" sz="1600" dirty="0">
                <a:effectLst/>
              </a:rPr>
              <a:t>- Definicije,</a:t>
            </a:r>
            <a:r>
              <a:rPr lang="vi-VN" sz="1600" dirty="0" smtClean="0"/>
              <a:t/>
            </a:r>
            <a:br>
              <a:rPr lang="vi-VN" sz="1600" dirty="0" smtClean="0"/>
            </a:br>
            <a:r>
              <a:rPr lang="vi-VN" sz="1600" dirty="0">
                <a:effectLst/>
              </a:rPr>
              <a:t>- Pozicija obuhvata, i</a:t>
            </a:r>
            <a:r>
              <a:rPr lang="vi-VN" sz="1600" dirty="0" smtClean="0"/>
              <a:t/>
            </a:r>
            <a:br>
              <a:rPr lang="vi-VN" sz="1600" dirty="0" smtClean="0"/>
            </a:br>
            <a:r>
              <a:rPr lang="vi-VN" sz="1600" dirty="0">
                <a:effectLst/>
              </a:rPr>
              <a:t>- Dopunske informacije. </a:t>
            </a:r>
            <a:r>
              <a:rPr lang="vi-VN" sz="1600" dirty="0" smtClean="0"/>
              <a:t/>
            </a:r>
            <a:br>
              <a:rPr lang="vi-VN" sz="1600" dirty="0" smtClean="0"/>
            </a:br>
            <a:endParaRPr lang="vi-VN" sz="1600" dirty="0">
              <a:effectLst/>
            </a:endParaRPr>
          </a:p>
          <a:p>
            <a:pPr lvl="1">
              <a:defRPr/>
            </a:pPr>
            <a:endParaRPr lang="vi-VN" sz="1600" dirty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Primjena softvera za pojedine zadatke u upravljanju projektima</a:t>
            </a:r>
            <a:endParaRPr lang="en-GB" altLang="sr-Latn-RS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00000"/>
              <a:buFont typeface="+mj-lt"/>
              <a:buAutoNum type="arabicPeriod"/>
              <a:defRPr/>
            </a:pPr>
            <a:r>
              <a:rPr lang="sr-Latn-CS" altLang="sr-Latn-RS" sz="1500" dirty="0" smtClean="0">
                <a:effectLst/>
              </a:rPr>
              <a:t>identifikacija cilja i obima projekta</a:t>
            </a:r>
          </a:p>
          <a:p>
            <a:pPr lvl="1">
              <a:defRPr/>
            </a:pPr>
            <a:r>
              <a:rPr lang="sr-Latn-CS" altLang="sr-Latn-RS" sz="1500" dirty="0" smtClean="0">
                <a:effectLst/>
              </a:rPr>
              <a:t>izrada predmjera i predračuna radova </a:t>
            </a:r>
          </a:p>
          <a:p>
            <a:pPr lvl="2">
              <a:defRPr/>
            </a:pPr>
            <a:r>
              <a:rPr lang="sr-Latn-CS" altLang="sr-Latn-RS" sz="1500" dirty="0" smtClean="0">
                <a:effectLst/>
              </a:rPr>
              <a:t>Ms Word, MS Excel</a:t>
            </a:r>
          </a:p>
          <a:p>
            <a:pPr lvl="2">
              <a:defRPr/>
            </a:pPr>
            <a:r>
              <a:rPr lang="sr-Latn-CS" altLang="sr-Latn-RS" sz="1500" dirty="0" smtClean="0">
                <a:effectLst/>
              </a:rPr>
              <a:t>Norma Base, Faraon</a:t>
            </a:r>
          </a:p>
          <a:p>
            <a:pPr lvl="1">
              <a:defRPr/>
            </a:pPr>
            <a:r>
              <a:rPr lang="sr-Latn-CS" altLang="sr-Latn-RS" sz="1500" dirty="0" smtClean="0">
                <a:effectLst/>
              </a:rPr>
              <a:t>dokaznice radova </a:t>
            </a:r>
          </a:p>
          <a:p>
            <a:pPr lvl="2">
              <a:defRPr/>
            </a:pPr>
            <a:r>
              <a:rPr lang="sr-Latn-CS" altLang="sr-Latn-RS" sz="1500" dirty="0" smtClean="0">
                <a:effectLst/>
              </a:rPr>
              <a:t>CAD, MS Excel</a:t>
            </a:r>
          </a:p>
          <a:p>
            <a:pPr lvl="2">
              <a:defRPr/>
            </a:pPr>
            <a:r>
              <a:rPr lang="sr-Latn-CS" altLang="sr-Latn-RS" sz="1500" dirty="0" smtClean="0">
                <a:effectLst/>
              </a:rPr>
              <a:t>Norma Base </a:t>
            </a:r>
          </a:p>
          <a:p>
            <a:pPr>
              <a:buSzPct val="100000"/>
              <a:buFont typeface="+mj-lt"/>
              <a:buAutoNum type="arabicPeriod"/>
              <a:defRPr/>
            </a:pPr>
            <a:r>
              <a:rPr lang="sr-Latn-CS" altLang="sr-Latn-RS" sz="1500" dirty="0">
                <a:effectLst/>
              </a:rPr>
              <a:t>planiranje rasporeda aktivnosti</a:t>
            </a:r>
          </a:p>
          <a:p>
            <a:pPr marL="800100" lvl="1">
              <a:defRPr/>
            </a:pPr>
            <a:r>
              <a:rPr lang="sr-Latn-CS" altLang="sr-Latn-RS" sz="1500" dirty="0">
                <a:effectLst/>
              </a:rPr>
              <a:t>izrada analiza cijena </a:t>
            </a:r>
          </a:p>
          <a:p>
            <a:pPr lvl="2">
              <a:defRPr/>
            </a:pPr>
            <a:r>
              <a:rPr lang="sr-Latn-CS" altLang="sr-Latn-RS" sz="1500" dirty="0">
                <a:effectLst/>
              </a:rPr>
              <a:t>Ms Word, MS Excel</a:t>
            </a:r>
          </a:p>
          <a:p>
            <a:pPr lvl="2">
              <a:defRPr/>
            </a:pPr>
            <a:r>
              <a:rPr lang="sr-Latn-CS" altLang="sr-Latn-RS" sz="1500" dirty="0">
                <a:effectLst/>
              </a:rPr>
              <a:t>Norma Base, Faraon</a:t>
            </a:r>
          </a:p>
          <a:p>
            <a:pPr lvl="1">
              <a:defRPr/>
            </a:pPr>
            <a:r>
              <a:rPr lang="sr-Latn-CS" altLang="sr-Latn-RS" sz="1500" dirty="0" smtClean="0">
                <a:effectLst/>
              </a:rPr>
              <a:t>proračun trajanja aktivnosti (sastav radnih brigada)</a:t>
            </a:r>
          </a:p>
          <a:p>
            <a:pPr lvl="2">
              <a:defRPr/>
            </a:pPr>
            <a:r>
              <a:rPr lang="sr-Latn-CS" altLang="sr-Latn-RS" sz="1500" dirty="0" smtClean="0">
                <a:effectLst/>
              </a:rPr>
              <a:t>Ms Word, MS Excel</a:t>
            </a:r>
          </a:p>
          <a:p>
            <a:pPr lvl="1">
              <a:defRPr/>
            </a:pPr>
            <a:r>
              <a:rPr lang="sr-Latn-CS" altLang="sr-Latn-RS" sz="1500" dirty="0" smtClean="0">
                <a:effectLst/>
              </a:rPr>
              <a:t>dinamički planovi aktivnosti</a:t>
            </a:r>
          </a:p>
          <a:p>
            <a:pPr lvl="2">
              <a:defRPr/>
            </a:pPr>
            <a:r>
              <a:rPr lang="sr-Latn-CS" altLang="sr-Latn-RS" sz="1500" dirty="0" smtClean="0">
                <a:effectLst/>
              </a:rPr>
              <a:t>Faraon (planirana je mogućnost da iz predmjera radova generisemo listu aktivnosti i resursa u Primaveri, Ms Projectu i sl.)</a:t>
            </a:r>
          </a:p>
          <a:p>
            <a:pPr lvl="2">
              <a:defRPr/>
            </a:pPr>
            <a:r>
              <a:rPr lang="sr-Latn-CS" altLang="sr-Latn-RS" sz="1500" dirty="0" smtClean="0">
                <a:effectLst/>
              </a:rPr>
              <a:t>Ms Project, Sure Track, Primavera</a:t>
            </a:r>
          </a:p>
          <a:p>
            <a:pPr lvl="1">
              <a:defRPr/>
            </a:pPr>
            <a:endParaRPr lang="sr-Latn-CS" altLang="sr-Latn-RS" sz="1500" dirty="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ME" altLang="sr-Latn-R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Latn-ME" dirty="0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49275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altLang="sr-Latn-RS" smtClean="0"/>
              <a:t>GALA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sr-Latn-ME" dirty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292600"/>
            <a:ext cx="41052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731838"/>
          </a:xfrm>
        </p:spPr>
        <p:txBody>
          <a:bodyPr/>
          <a:lstStyle/>
          <a:p>
            <a:r>
              <a:rPr lang="sr-Latn-ME" altLang="sr-Latn-RS" smtClean="0"/>
              <a:t>GALA						</a:t>
            </a:r>
            <a:br>
              <a:rPr lang="sr-Latn-ME" altLang="sr-Latn-RS" smtClean="0"/>
            </a:br>
            <a:endParaRPr lang="sr-Latn-ME" altLang="sr-Latn-RS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1169988" y="1412875"/>
            <a:ext cx="7772400" cy="4648200"/>
          </a:xfrm>
        </p:spPr>
        <p:txBody>
          <a:bodyPr/>
          <a:lstStyle/>
          <a:p>
            <a:r>
              <a:rPr lang="sr-Latn-ME" altLang="sr-Latn-RS" sz="1800" smtClean="0">
                <a:effectLst/>
              </a:rPr>
              <a:t>namijenjen: </a:t>
            </a:r>
            <a:r>
              <a:rPr lang="vi-VN" altLang="sr-Latn-RS" sz="1800" smtClean="0">
                <a:effectLst/>
              </a:rPr>
              <a:t>izvođačima,</a:t>
            </a:r>
            <a:r>
              <a:rPr lang="sr-Latn-ME" altLang="sr-Latn-RS" sz="1800" smtClean="0">
                <a:effectLst/>
              </a:rPr>
              <a:t> podizvođačima,</a:t>
            </a:r>
            <a:r>
              <a:rPr lang="vi-VN" altLang="sr-Latn-RS" sz="1800" smtClean="0">
                <a:effectLst/>
              </a:rPr>
              <a:t> inženjering firmama i investitorima. </a:t>
            </a:r>
            <a:endParaRPr lang="sr-Latn-ME" altLang="sr-Latn-RS" sz="1800" smtClean="0">
              <a:effectLst/>
            </a:endParaRPr>
          </a:p>
          <a:p>
            <a:r>
              <a:rPr lang="sr-Latn-ME" altLang="sr-Latn-RS" sz="1800" smtClean="0">
                <a:effectLst/>
              </a:rPr>
              <a:t>Osnovne funkcionalnosti:</a:t>
            </a:r>
          </a:p>
          <a:p>
            <a:pPr lvl="1"/>
            <a:r>
              <a:rPr lang="vi-VN" altLang="sr-Latn-RS" sz="1800" smtClean="0">
                <a:effectLst/>
              </a:rPr>
              <a:t>izrad</a:t>
            </a:r>
            <a:r>
              <a:rPr lang="sr-Latn-ME" altLang="sr-Latn-RS" sz="1800" smtClean="0">
                <a:effectLst/>
              </a:rPr>
              <a:t>a kalkulacija </a:t>
            </a:r>
            <a:r>
              <a:rPr lang="vi-VN" altLang="sr-Latn-RS" sz="1800" smtClean="0">
                <a:effectLst/>
              </a:rPr>
              <a:t>i analiz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 c</a:t>
            </a:r>
            <a:r>
              <a:rPr lang="sr-Latn-ME" altLang="sr-Latn-RS" sz="1800" smtClean="0">
                <a:effectLst/>
              </a:rPr>
              <a:t>ij</a:t>
            </a:r>
            <a:r>
              <a:rPr lang="vi-VN" altLang="sr-Latn-RS" sz="1800" smtClean="0">
                <a:effectLst/>
              </a:rPr>
              <a:t>ena</a:t>
            </a:r>
            <a:endParaRPr lang="sr-Latn-ME" altLang="sr-Latn-RS" sz="1800" smtClean="0">
              <a:effectLst/>
            </a:endParaRPr>
          </a:p>
          <a:p>
            <a:pPr lvl="1"/>
            <a:r>
              <a:rPr lang="sr-Latn-ME" altLang="sr-Latn-RS" sz="1800" smtClean="0">
                <a:effectLst/>
              </a:rPr>
              <a:t>izrada planova</a:t>
            </a:r>
          </a:p>
          <a:p>
            <a:pPr lvl="1"/>
            <a:r>
              <a:rPr lang="sr-Latn-ME" altLang="sr-Latn-RS" sz="1800" smtClean="0">
                <a:effectLst/>
              </a:rPr>
              <a:t>kontrola troškova</a:t>
            </a:r>
          </a:p>
          <a:p>
            <a:pPr lvl="1"/>
            <a:r>
              <a:rPr lang="sr-Latn-ME" altLang="sr-Latn-RS" sz="1800" smtClean="0">
                <a:effectLst/>
              </a:rPr>
              <a:t>obračun izvedenih radova (izrada </a:t>
            </a:r>
            <a:r>
              <a:rPr lang="vi-VN" altLang="sr-Latn-RS" sz="1800" smtClean="0">
                <a:effectLst/>
              </a:rPr>
              <a:t>situacija</a:t>
            </a:r>
            <a:r>
              <a:rPr lang="sr-Latn-ME" altLang="sr-Latn-RS" sz="1800" smtClean="0">
                <a:effectLst/>
              </a:rPr>
              <a:t> i građevinske knjige)</a:t>
            </a:r>
          </a:p>
          <a:p>
            <a:r>
              <a:rPr lang="sr-Latn-ME" altLang="sr-Latn-RS" sz="1800" smtClean="0">
                <a:effectLst/>
              </a:rPr>
              <a:t>Najnovija verzija: GALA 2017</a:t>
            </a:r>
          </a:p>
          <a:p>
            <a:r>
              <a:rPr lang="sr-Latn-ME" altLang="sr-Latn-RS" sz="1800" smtClean="0">
                <a:effectLst/>
              </a:rPr>
              <a:t>Trenutna cijena (svih modula) oko 1500 €</a:t>
            </a:r>
          </a:p>
          <a:p>
            <a:r>
              <a:rPr lang="sr-Latn-ME" altLang="sr-Latn-RS" sz="1800" smtClean="0">
                <a:effectLst/>
              </a:rPr>
              <a:t>postoji demo varijanta (http://gala-construction-software.com/hr/pomoc-i-podrska/preuzimanje-dokumenata?task=viewcategory&amp;catid=1)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803275"/>
          </a:xfrm>
        </p:spPr>
        <p:txBody>
          <a:bodyPr/>
          <a:lstStyle/>
          <a:p>
            <a:r>
              <a:rPr lang="sr-Latn-ME" altLang="sr-Latn-RS" smtClean="0"/>
              <a:t>GALA	</a:t>
            </a:r>
            <a:br>
              <a:rPr lang="sr-Latn-ME" altLang="sr-Latn-RS" smtClean="0"/>
            </a:br>
            <a:r>
              <a:rPr lang="sr-Latn-ME" altLang="sr-Latn-RS" smtClean="0"/>
              <a:t>osnovne informacije o programu					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1169988" y="1412875"/>
            <a:ext cx="7772400" cy="4648200"/>
          </a:xfrm>
        </p:spPr>
        <p:txBody>
          <a:bodyPr/>
          <a:lstStyle/>
          <a:p>
            <a:r>
              <a:rPr lang="sr-Latn-ME" altLang="sr-Latn-RS" sz="1500" smtClean="0">
                <a:effectLst/>
              </a:rPr>
              <a:t>modularna organizacija programa:</a:t>
            </a:r>
          </a:p>
          <a:p>
            <a:pPr lvl="1"/>
            <a:r>
              <a:rPr lang="vi-VN" altLang="sr-Latn-RS" sz="1500" smtClean="0">
                <a:effectLst/>
              </a:rPr>
              <a:t>Organizator : Projekti, Microsoft Outlook email, dnevnik, zadaci, kalendar, bilješke, dokumenti</a:t>
            </a:r>
          </a:p>
          <a:p>
            <a:pPr lvl="1"/>
            <a:r>
              <a:rPr lang="vi-VN" altLang="sr-Latn-RS" sz="1500" smtClean="0">
                <a:effectLst/>
              </a:rPr>
              <a:t>Troškovnici : Brza, precizna i pregledna izrada troškovnika</a:t>
            </a:r>
            <a:r>
              <a:rPr lang="sr-Latn-ME" altLang="sr-Latn-RS" sz="1500" smtClean="0">
                <a:effectLst/>
              </a:rPr>
              <a:t> (predmjera i predračuna)</a:t>
            </a:r>
            <a:r>
              <a:rPr lang="vi-VN" altLang="sr-Latn-RS" sz="1500" smtClean="0">
                <a:effectLst/>
              </a:rPr>
              <a:t>, potrebni resursi, planirana zarada, normiranje</a:t>
            </a:r>
          </a:p>
          <a:p>
            <a:pPr lvl="1"/>
            <a:r>
              <a:rPr lang="vi-VN" altLang="sr-Latn-RS" sz="1500" smtClean="0">
                <a:effectLst/>
              </a:rPr>
              <a:t>Planiranje : WBS, organizacija aktivnosti, gant (PDM metoda), S </a:t>
            </a:r>
            <a:r>
              <a:rPr lang="sr-Latn-ME" altLang="sr-Latn-RS" sz="1500" smtClean="0">
                <a:effectLst/>
              </a:rPr>
              <a:t>krive (kumulativni finansijski dinamički planovi)</a:t>
            </a:r>
            <a:r>
              <a:rPr lang="vi-VN" altLang="sr-Latn-RS" sz="1500" smtClean="0">
                <a:effectLst/>
              </a:rPr>
              <a:t>, histogrami</a:t>
            </a:r>
          </a:p>
          <a:p>
            <a:pPr lvl="1"/>
            <a:r>
              <a:rPr lang="vi-VN" altLang="sr-Latn-RS" sz="1500" smtClean="0">
                <a:effectLst/>
              </a:rPr>
              <a:t>Realizacija : Radni nalozi, građevinski dnevnik, kontrola planiranih i utrošenih resursa</a:t>
            </a:r>
          </a:p>
          <a:p>
            <a:pPr lvl="1"/>
            <a:r>
              <a:rPr lang="vi-VN" altLang="sr-Latn-RS" sz="1500" smtClean="0">
                <a:effectLst/>
              </a:rPr>
              <a:t>Skladište : Primke, izdatnice, međuskladišnice, narudžbe, stanje skladišta, kontrola utrošenog materijala</a:t>
            </a:r>
          </a:p>
          <a:p>
            <a:pPr lvl="1"/>
            <a:r>
              <a:rPr lang="vi-VN" altLang="sr-Latn-RS" sz="1500" smtClean="0">
                <a:effectLst/>
              </a:rPr>
              <a:t>Financije : Građevinska situacija, građevinska knjiga, računi, praćenje plaćanja</a:t>
            </a:r>
          </a:p>
          <a:p>
            <a:r>
              <a:rPr lang="vi-VN" altLang="sr-Latn-RS" sz="1500" smtClean="0">
                <a:effectLst/>
              </a:rPr>
              <a:t>Kompatibilnost : MS Office programi, knjigovodstveni programi (ERP), 2D (AutoCAD,ProgeCAD), 3D (Autodesk Revit, Nemetschek, Arcon, ArchiCAD)</a:t>
            </a:r>
            <a:r>
              <a:rPr lang="sr-Latn-ME" altLang="sr-Latn-RS" sz="1500" smtClean="0">
                <a:effectLst/>
              </a:rPr>
              <a:t>, BIM (Building information management)</a:t>
            </a:r>
            <a:endParaRPr lang="vi-VN" altLang="sr-Latn-RS" sz="1500" smtClean="0">
              <a:effectLst/>
            </a:endParaRPr>
          </a:p>
          <a:p>
            <a:r>
              <a:rPr lang="vi-VN" altLang="sr-Latn-RS" sz="1500" smtClean="0">
                <a:effectLst/>
              </a:rPr>
              <a:t>Tehnologija : (MS SQL) omogućava rad direktno sa gradilišta i tako ubrzava protok informacija.</a:t>
            </a:r>
          </a:p>
          <a:p>
            <a:r>
              <a:rPr lang="vi-VN" altLang="sr-Latn-RS" sz="1500" smtClean="0">
                <a:effectLst/>
              </a:rPr>
              <a:t>Prilagodljivost: Nenametljiv postupak rada - korištenje na način kako korisniku odgovara.</a:t>
            </a:r>
          </a:p>
          <a:p>
            <a:r>
              <a:rPr lang="vi-VN" altLang="sr-Latn-RS" sz="1500" smtClean="0">
                <a:effectLst/>
              </a:rPr>
              <a:t>Višejezičnost: Program je u potpunosti preveden na Engleski jezik - broj jezika na koji se može prevesti nije ograničen</a:t>
            </a:r>
            <a:endParaRPr lang="sr-Latn-ME" altLang="sr-Latn-RS" sz="1500" smtClean="0">
              <a:effectLst/>
            </a:endParaRPr>
          </a:p>
          <a:p>
            <a:pPr lvl="1"/>
            <a:endParaRPr lang="sr-Latn-ME" altLang="sr-Latn-RS" sz="150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sr-Latn-ME" altLang="sr-Latn-RS" smtClean="0"/>
              <a:t>GALA  - modul ORGANIZATOR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908050"/>
            <a:ext cx="6048375" cy="5153025"/>
          </a:xfrm>
        </p:spPr>
        <p:txBody>
          <a:bodyPr/>
          <a:lstStyle/>
          <a:p>
            <a:r>
              <a:rPr lang="sr-Latn-ME" altLang="en-US" sz="1800" smtClean="0"/>
              <a:t>Projekt –pregled, izbor-filtriranje, azuriranje, editovanje unos i opis projekata sa pregledom podataka o troškovima, planovima i stuacijama. Mogu se bilježiti i podaci o ugovoru, gradilištu, rješenja i primopredaja, ispitivanja, garancija, reklamacije</a:t>
            </a:r>
          </a:p>
          <a:p>
            <a:r>
              <a:rPr lang="sr-Latn-ME" altLang="en-US" sz="1800" smtClean="0"/>
              <a:t>Microsoft Outlook email – integrisan u program- omogucava komunikaciju među učesnicima</a:t>
            </a:r>
          </a:p>
          <a:p>
            <a:r>
              <a:rPr lang="sr-Latn-ME" altLang="en-US" sz="1800" smtClean="0"/>
              <a:t>Dnevnik, -evidentiranje </a:t>
            </a:r>
            <a:r>
              <a:rPr lang="pl-PL" altLang="en-US" sz="1800" smtClean="0">
                <a:effectLst/>
              </a:rPr>
              <a:t> telefonskih poziva, sastanaka, obavjestenja...</a:t>
            </a:r>
          </a:p>
          <a:p>
            <a:r>
              <a:rPr lang="sr-Latn-ME" altLang="en-US" sz="1800" smtClean="0"/>
              <a:t>Zadaci – Kalendar – dodjeljivanje zadataka izvršiocima; zadaci različitih kategorija (važno, napomena, putovanje....). Izvršioci imaju uvid u sve dodjeljene zadatke</a:t>
            </a:r>
          </a:p>
          <a:p>
            <a:r>
              <a:rPr lang="sr-Latn-ME" altLang="en-US" sz="1800" smtClean="0"/>
              <a:t>Bilješke – alat za podsjecanje na sopstvene obaveze</a:t>
            </a:r>
          </a:p>
          <a:p>
            <a:r>
              <a:rPr lang="sr-Latn-ME" altLang="en-US" sz="1800" smtClean="0"/>
              <a:t>Gradilišna dokumentacija i izvještaji – standardizacija rešenja o imenovanju, garancija, reklamacija... Izvještaji o resursima na nivou preduzeća – numerički, grafički...</a:t>
            </a: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5" y="957263"/>
            <a:ext cx="252095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5" y="2513013"/>
            <a:ext cx="2520950" cy="15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5" y="4184650"/>
            <a:ext cx="252095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sr-Latn-ME" altLang="sr-Latn-RS" smtClean="0"/>
              <a:t>GALA  - modul TROŠKOVNICI (predračuni)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268413"/>
            <a:ext cx="8496300" cy="4792662"/>
          </a:xfrm>
        </p:spPr>
        <p:txBody>
          <a:bodyPr/>
          <a:lstStyle/>
          <a:p>
            <a:r>
              <a:rPr lang="sr-Latn-ME" altLang="en-US" sz="1600" dirty="0" smtClean="0"/>
              <a:t>Izrada predmjera i predračuna i ponuda (export i import iz Ms Excela, Worda i sl)</a:t>
            </a:r>
          </a:p>
          <a:p>
            <a:pPr lvl="1"/>
            <a:r>
              <a:rPr lang="sr-Latn-ME" altLang="en-US" dirty="0" smtClean="0">
                <a:effectLst/>
              </a:rPr>
              <a:t>Za svaku unesenu poziciju moguće je vidjeti analizu cijena, planiranu zaradu, kao i utroške rada, materijala i mehanizacije</a:t>
            </a:r>
          </a:p>
          <a:p>
            <a:pPr lvl="1"/>
            <a:r>
              <a:rPr lang="sr-Latn-ME" altLang="en-US" dirty="0" smtClean="0">
                <a:effectLst/>
              </a:rPr>
              <a:t>Promjenom cjenovnika ili primjenom faktora moguće je donositi brze promjene cijena, ali i kroz izvještaje uvijek kontrolisati efekte tih promjena</a:t>
            </a:r>
          </a:p>
          <a:p>
            <a:r>
              <a:rPr lang="sr-Latn-ME" altLang="en-US" sz="1600" dirty="0" smtClean="0"/>
              <a:t>Izbor ponude podizvođača (na osnovu poređenja njihovih ponuda)</a:t>
            </a:r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095625"/>
            <a:ext cx="549592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sr-Latn-ME" altLang="sr-Latn-RS" smtClean="0"/>
              <a:t>GALA  - modul PLANIRANJE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908050"/>
            <a:ext cx="8640763" cy="5153025"/>
          </a:xfrm>
        </p:spPr>
        <p:txBody>
          <a:bodyPr/>
          <a:lstStyle/>
          <a:p>
            <a:r>
              <a:rPr lang="vi-VN" altLang="en-US" sz="1600" dirty="0" smtClean="0">
                <a:effectLst/>
              </a:rPr>
              <a:t>Određivanje radnih aktivnosti i odabir tehnologije</a:t>
            </a:r>
            <a:r>
              <a:rPr lang="sr-Latn-ME" altLang="en-US" sz="1600" dirty="0" smtClean="0">
                <a:effectLst/>
              </a:rPr>
              <a:t> – utvrđivanje međuzavisnosti aktivnosti</a:t>
            </a:r>
          </a:p>
          <a:p>
            <a:r>
              <a:rPr lang="vi-VN" altLang="en-US" sz="1600" dirty="0" smtClean="0">
                <a:effectLst/>
              </a:rPr>
              <a:t>određivanje WBS strukture,</a:t>
            </a:r>
            <a:r>
              <a:rPr lang="sr-Latn-ME" altLang="en-US" sz="1600" dirty="0" smtClean="0">
                <a:effectLst/>
              </a:rPr>
              <a:t> - automatski prema predmjeru i predračunu (svaka pozicija jedna aktivnost) ili manuelno, pri čemu  se više pozicija može spajati u jednu ili se jedna pozicija može razdvajati na više aktivnosti. Trajanje aktivnosti se određuje na osnovu utvrđene norme radnika, količine posla i utvrđenog kalendara ili se može zadati. Moguće je za svaku aktivnost dodijeliti podizvođača i njegovu cijenu</a:t>
            </a:r>
          </a:p>
          <a:p>
            <a:r>
              <a:rPr lang="vi-VN" altLang="en-US" sz="1600" dirty="0" smtClean="0">
                <a:effectLst/>
              </a:rPr>
              <a:t>gantogram – </a:t>
            </a:r>
            <a:r>
              <a:rPr lang="sr-Latn-ME" altLang="en-US" sz="1600" dirty="0" smtClean="0">
                <a:effectLst/>
              </a:rPr>
              <a:t>proračun </a:t>
            </a:r>
            <a:r>
              <a:rPr lang="vi-VN" altLang="en-US" sz="1600" dirty="0" smtClean="0">
                <a:effectLst/>
              </a:rPr>
              <a:t>trajanja </a:t>
            </a:r>
            <a:r>
              <a:rPr lang="sr-Latn-ME" altLang="en-US" sz="1600" dirty="0" smtClean="0">
                <a:effectLst/>
              </a:rPr>
              <a:t>projekta </a:t>
            </a:r>
            <a:r>
              <a:rPr lang="vi-VN" altLang="en-US" sz="1600" dirty="0" smtClean="0">
                <a:effectLst/>
              </a:rPr>
              <a:t>pomoću PDM metode</a:t>
            </a:r>
            <a:r>
              <a:rPr lang="sr-Latn-ME" altLang="en-US" sz="1600" dirty="0" smtClean="0">
                <a:effectLst/>
              </a:rPr>
              <a:t> (ne prikazuje se mrežni plan nego se zavisnosti aktivnosti unose u gantogram), </a:t>
            </a:r>
            <a:r>
              <a:rPr lang="vi-VN" altLang="en-US" sz="1600" dirty="0" smtClean="0">
                <a:effectLst/>
              </a:rPr>
              <a:t>bilježenje realizacije – rekalkulacija plana,</a:t>
            </a:r>
            <a:endParaRPr lang="sr-Latn-ME" altLang="en-US" sz="1600" dirty="0" smtClean="0">
              <a:effectLst/>
            </a:endParaRPr>
          </a:p>
          <a:p>
            <a:r>
              <a:rPr lang="vi-VN" altLang="en-US" sz="1600" dirty="0" smtClean="0">
                <a:effectLst/>
              </a:rPr>
              <a:t>S-kriv</a:t>
            </a:r>
            <a:r>
              <a:rPr lang="sr-Latn-ME" altLang="en-US" sz="1600" dirty="0" smtClean="0">
                <a:effectLst/>
              </a:rPr>
              <a:t>e – sa najranijim datumima, najkasnijim datumima i stavrnim datumima realizacije i utrošcima resursa</a:t>
            </a:r>
          </a:p>
          <a:p>
            <a:r>
              <a:rPr lang="vi-VN" altLang="en-US" sz="1600" dirty="0" smtClean="0">
                <a:effectLst/>
              </a:rPr>
              <a:t>izvještaji</a:t>
            </a:r>
            <a:r>
              <a:rPr lang="sr-Latn-ME" altLang="en-US" sz="1600" dirty="0" smtClean="0">
                <a:effectLst/>
              </a:rPr>
              <a:t>: numerički ili grafički</a:t>
            </a:r>
            <a:r>
              <a:rPr lang="vi-VN" altLang="en-US" sz="1600" dirty="0" smtClean="0">
                <a:effectLst/>
              </a:rPr>
              <a:t> </a:t>
            </a:r>
            <a:r>
              <a:rPr lang="sr-Latn-ME" altLang="en-US" sz="1600" dirty="0" smtClean="0">
                <a:effectLst/>
              </a:rPr>
              <a:t>-</a:t>
            </a:r>
            <a:r>
              <a:rPr lang="vi-VN" altLang="en-US" sz="1600" dirty="0" smtClean="0">
                <a:effectLst/>
              </a:rPr>
              <a:t>Planirano – Utrošeno – Trebalo utrošiti </a:t>
            </a:r>
            <a:r>
              <a:rPr lang="sr-Latn-ME" altLang="en-US" sz="1600" dirty="0" smtClean="0">
                <a:effectLst/>
              </a:rPr>
              <a:t> (po resursima)</a:t>
            </a:r>
            <a:r>
              <a:rPr lang="vi-VN" altLang="en-US" sz="1600" dirty="0" smtClean="0">
                <a:effectLst/>
              </a:rPr>
              <a:t>– </a:t>
            </a:r>
            <a:r>
              <a:rPr lang="sr-Latn-ME" altLang="en-US" sz="1600" dirty="0" smtClean="0">
                <a:effectLst/>
              </a:rPr>
              <a:t>finansijski </a:t>
            </a:r>
            <a:r>
              <a:rPr lang="vi-VN" altLang="en-US" sz="1600" dirty="0" smtClean="0">
                <a:effectLst/>
              </a:rPr>
              <a:t>rezultat projekta</a:t>
            </a:r>
            <a:r>
              <a:rPr lang="sr-Latn-ME" altLang="en-US" sz="1600" dirty="0" smtClean="0">
                <a:effectLst/>
              </a:rPr>
              <a:t> u intervalima</a:t>
            </a:r>
          </a:p>
          <a:p>
            <a:pPr lvl="1"/>
            <a:endParaRPr lang="sr-Latn-ME" altLang="en-US" dirty="0" smtClean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4246113"/>
            <a:ext cx="4211960" cy="254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18" y="4319952"/>
            <a:ext cx="4094966" cy="246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250825" y="0"/>
            <a:ext cx="8664575" cy="1143000"/>
          </a:xfrm>
        </p:spPr>
        <p:txBody>
          <a:bodyPr/>
          <a:lstStyle/>
          <a:p>
            <a:r>
              <a:rPr lang="sr-Latn-ME" altLang="sr-Latn-RS" sz="3200" smtClean="0"/>
              <a:t>GALA  - modul REALIZACIJA- RADNI NALOZI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323850" y="908050"/>
            <a:ext cx="8424863" cy="5153025"/>
          </a:xfrm>
        </p:spPr>
        <p:txBody>
          <a:bodyPr/>
          <a:lstStyle/>
          <a:p>
            <a:r>
              <a:rPr lang="vi-VN" altLang="sr-Latn-RS" sz="1800" smtClean="0">
                <a:effectLst/>
              </a:rPr>
              <a:t>Unos realizacije moguć je kroz radne naloge</a:t>
            </a:r>
            <a:r>
              <a:rPr lang="sr-Latn-ME" altLang="sr-Latn-RS" sz="1800" smtClean="0">
                <a:effectLst/>
              </a:rPr>
              <a:t> (dnevni ili sedmični)</a:t>
            </a:r>
            <a:r>
              <a:rPr lang="vi-VN" altLang="sr-Latn-RS" sz="1800" smtClean="0">
                <a:effectLst/>
              </a:rPr>
              <a:t> ili s gantograma. </a:t>
            </a:r>
            <a:r>
              <a:rPr lang="sr-Latn-ME" altLang="sr-Latn-RS" sz="1800" smtClean="0">
                <a:effectLst/>
              </a:rPr>
              <a:t>Unose se podaci o </a:t>
            </a:r>
            <a:r>
              <a:rPr lang="vi-VN" altLang="sr-Latn-RS" sz="1800" smtClean="0">
                <a:effectLst/>
              </a:rPr>
              <a:t>gotovost</a:t>
            </a:r>
            <a:r>
              <a:rPr lang="sr-Latn-ME" altLang="sr-Latn-RS" sz="1800" smtClean="0">
                <a:effectLst/>
              </a:rPr>
              <a:t>i</a:t>
            </a:r>
            <a:r>
              <a:rPr lang="vi-VN" altLang="sr-Latn-RS" sz="1800" smtClean="0">
                <a:effectLst/>
              </a:rPr>
              <a:t> aktivnosti, utroš</a:t>
            </a:r>
            <a:r>
              <a:rPr lang="sr-Latn-ME" altLang="sr-Latn-RS" sz="1800" smtClean="0">
                <a:effectLst/>
              </a:rPr>
              <a:t>enim radnim satima </a:t>
            </a:r>
            <a:r>
              <a:rPr lang="vi-VN" altLang="sr-Latn-RS" sz="1800" smtClean="0">
                <a:effectLst/>
              </a:rPr>
              <a:t>materijal</a:t>
            </a:r>
            <a:r>
              <a:rPr lang="sr-Latn-ME" altLang="sr-Latn-RS" sz="1800" smtClean="0">
                <a:effectLst/>
              </a:rPr>
              <a:t>u</a:t>
            </a:r>
            <a:r>
              <a:rPr lang="vi-VN" altLang="sr-Latn-RS" sz="1800" smtClean="0">
                <a:effectLst/>
              </a:rPr>
              <a:t>, </a:t>
            </a:r>
            <a:r>
              <a:rPr lang="sr-Latn-ME" altLang="sr-Latn-RS" sz="1800" smtClean="0">
                <a:effectLst/>
              </a:rPr>
              <a:t>satima </a:t>
            </a:r>
            <a:r>
              <a:rPr lang="vi-VN" altLang="sr-Latn-RS" sz="1800" smtClean="0">
                <a:effectLst/>
              </a:rPr>
              <a:t>rada </a:t>
            </a:r>
            <a:r>
              <a:rPr lang="sr-Latn-ME" altLang="sr-Latn-RS" sz="1800" smtClean="0">
                <a:effectLst/>
              </a:rPr>
              <a:t>mašina</a:t>
            </a:r>
            <a:r>
              <a:rPr lang="vi-VN" altLang="sr-Latn-RS" sz="1800" smtClean="0">
                <a:effectLst/>
              </a:rPr>
              <a:t>. Pri tome program preračunava trajanja aktivnosti na osnov</a:t>
            </a:r>
            <a:r>
              <a:rPr lang="sr-Latn-ME" altLang="sr-Latn-RS" sz="1800" smtClean="0">
                <a:effectLst/>
              </a:rPr>
              <a:t>u</a:t>
            </a:r>
            <a:r>
              <a:rPr lang="vi-VN" altLang="sr-Latn-RS" sz="1800" smtClean="0">
                <a:effectLst/>
              </a:rPr>
              <a:t> izvedene količine i pokazuje "trend".</a:t>
            </a:r>
          </a:p>
          <a:p>
            <a:r>
              <a:rPr lang="vi-VN" altLang="sr-Latn-RS" sz="1800" b="1" smtClean="0">
                <a:effectLst/>
              </a:rPr>
              <a:t>Izlazni podaci:</a:t>
            </a:r>
            <a:r>
              <a:rPr lang="sr-Latn-ME" altLang="sr-Latn-RS" sz="1800" b="1" smtClean="0">
                <a:effectLst/>
              </a:rPr>
              <a:t> </a:t>
            </a:r>
            <a:r>
              <a:rPr lang="vi-VN" altLang="sr-Latn-RS" sz="1800" smtClean="0">
                <a:effectLst/>
              </a:rPr>
              <a:t>utrošak radnih sati, materijala i </a:t>
            </a:r>
            <a:r>
              <a:rPr lang="sr-Latn-ME" altLang="sr-Latn-RS" sz="1800" smtClean="0">
                <a:effectLst/>
              </a:rPr>
              <a:t>mašina</a:t>
            </a:r>
            <a:r>
              <a:rPr lang="vi-VN" altLang="sr-Latn-RS" sz="1800" smtClean="0">
                <a:effectLst/>
              </a:rPr>
              <a:t> prema planiranom, realizacija aktivnosti za dinamički plan, građevinski dnevnik, radni nalog, </a:t>
            </a:r>
            <a:r>
              <a:rPr lang="sr-Latn-ME" altLang="sr-Latn-RS" sz="1800" smtClean="0">
                <a:effectLst/>
              </a:rPr>
              <a:t>otpremnica </a:t>
            </a:r>
            <a:r>
              <a:rPr lang="vi-VN" altLang="sr-Latn-RS" sz="1800" smtClean="0">
                <a:effectLst/>
              </a:rPr>
              <a:t>za skladišno poslovanje, rezultat gradilišta.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141663"/>
            <a:ext cx="5641975" cy="340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900113" y="0"/>
            <a:ext cx="8015287" cy="1143000"/>
          </a:xfrm>
        </p:spPr>
        <p:txBody>
          <a:bodyPr/>
          <a:lstStyle/>
          <a:p>
            <a:r>
              <a:rPr lang="sr-Latn-ME" altLang="sr-Latn-RS" smtClean="0"/>
              <a:t>GALA  - modul SKLADIŠTE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908050"/>
            <a:ext cx="8424863" cy="5153025"/>
          </a:xfrm>
        </p:spPr>
        <p:txBody>
          <a:bodyPr/>
          <a:lstStyle/>
          <a:p>
            <a:pPr>
              <a:defRPr/>
            </a:pPr>
            <a:r>
              <a:rPr lang="vi-VN" sz="1800" b="1" dirty="0">
                <a:effectLst/>
              </a:rPr>
              <a:t>Skladište </a:t>
            </a:r>
            <a:r>
              <a:rPr lang="vi-VN" sz="1800" b="1" dirty="0" smtClean="0">
                <a:effectLst/>
              </a:rPr>
              <a:t>materijala</a:t>
            </a:r>
            <a:r>
              <a:rPr lang="sr-Latn-ME" sz="1800" b="1" dirty="0">
                <a:effectLst/>
              </a:rPr>
              <a:t> </a:t>
            </a:r>
            <a:r>
              <a:rPr lang="sr-Latn-ME" sz="1800" b="1" dirty="0" smtClean="0">
                <a:effectLst/>
              </a:rPr>
              <a:t>-</a:t>
            </a:r>
            <a:r>
              <a:rPr lang="vi-VN" sz="1800" dirty="0" smtClean="0">
                <a:effectLst/>
              </a:rPr>
              <a:t>Vođenje </a:t>
            </a:r>
            <a:r>
              <a:rPr lang="vi-VN" sz="1800" dirty="0">
                <a:effectLst/>
              </a:rPr>
              <a:t>skladišne evidencije, </a:t>
            </a:r>
            <a:r>
              <a:rPr lang="vi-VN" sz="1800" dirty="0" smtClean="0">
                <a:effectLst/>
              </a:rPr>
              <a:t>defini</a:t>
            </a:r>
            <a:r>
              <a:rPr lang="sr-Latn-ME" sz="1800" dirty="0" smtClean="0">
                <a:effectLst/>
              </a:rPr>
              <a:t>sa</a:t>
            </a:r>
            <a:r>
              <a:rPr lang="vi-VN" sz="1800" dirty="0" smtClean="0">
                <a:effectLst/>
              </a:rPr>
              <a:t>nje </a:t>
            </a:r>
            <a:r>
              <a:rPr lang="vi-VN" sz="1800" dirty="0">
                <a:effectLst/>
              </a:rPr>
              <a:t>proizvoljnog broja skladišta </a:t>
            </a:r>
            <a:r>
              <a:rPr lang="sr-Latn-ME" sz="1800" dirty="0" smtClean="0">
                <a:effectLst/>
              </a:rPr>
              <a:t>i </a:t>
            </a:r>
            <a:r>
              <a:rPr lang="vi-VN" sz="1800" dirty="0" smtClean="0">
                <a:effectLst/>
              </a:rPr>
              <a:t>evidentiranje </a:t>
            </a:r>
            <a:r>
              <a:rPr lang="vi-VN" sz="1800" dirty="0">
                <a:effectLst/>
              </a:rPr>
              <a:t>ulaza i izlaza </a:t>
            </a:r>
            <a:r>
              <a:rPr lang="vi-VN" sz="1800" dirty="0" smtClean="0">
                <a:effectLst/>
              </a:rPr>
              <a:t>materijala</a:t>
            </a:r>
            <a:endParaRPr lang="sr-Latn-ME" sz="1800" dirty="0" smtClean="0">
              <a:effectLst/>
            </a:endParaRPr>
          </a:p>
          <a:p>
            <a:pPr>
              <a:defRPr/>
            </a:pPr>
            <a:r>
              <a:rPr lang="vi-VN" sz="1800" b="1" dirty="0" smtClean="0">
                <a:effectLst/>
              </a:rPr>
              <a:t>Skladište </a:t>
            </a:r>
            <a:r>
              <a:rPr lang="vi-VN" sz="1800" b="1" dirty="0">
                <a:effectLst/>
              </a:rPr>
              <a:t>alata i sitnog inventara</a:t>
            </a:r>
            <a:br>
              <a:rPr lang="vi-VN" sz="1800" b="1" dirty="0">
                <a:effectLst/>
              </a:rPr>
            </a:br>
            <a:r>
              <a:rPr lang="vi-VN" sz="1800" dirty="0">
                <a:effectLst/>
              </a:rPr>
              <a:t>Evidencija alata i sitnog inventara: </a:t>
            </a:r>
            <a:r>
              <a:rPr lang="sr-Latn-ME" sz="1800" dirty="0" smtClean="0">
                <a:effectLst/>
              </a:rPr>
              <a:t>primanje</a:t>
            </a:r>
            <a:r>
              <a:rPr lang="vi-VN" sz="1800" dirty="0" smtClean="0">
                <a:effectLst/>
              </a:rPr>
              <a:t>,</a:t>
            </a:r>
            <a:r>
              <a:rPr lang="vi-VN" sz="1800" dirty="0">
                <a:effectLst/>
              </a:rPr>
              <a:t> otpis, reversi radnicima, povrat reversa. Evidencija koja omogućava brzi uvid u to gdje se alat nalazi ili koji i koliko alata duži pojedini radnik.</a:t>
            </a:r>
          </a:p>
          <a:p>
            <a:pPr>
              <a:defRPr/>
            </a:pPr>
            <a:endParaRPr lang="sr-Latn-ME" sz="1800" dirty="0" smtClean="0">
              <a:solidFill>
                <a:srgbClr val="FFFF00"/>
              </a:solidFill>
            </a:endParaRPr>
          </a:p>
          <a:p>
            <a:pPr>
              <a:defRPr/>
            </a:pPr>
            <a:endParaRPr lang="sr-Latn-ME" sz="1800" dirty="0" smtClean="0">
              <a:solidFill>
                <a:srgbClr val="FFFF00"/>
              </a:solidFill>
            </a:endParaRPr>
          </a:p>
        </p:txBody>
      </p:sp>
      <p:pic>
        <p:nvPicPr>
          <p:cNvPr id="40964" name="Picture 2" descr="GALA skladiÅ¡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197225"/>
            <a:ext cx="5040313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900113" y="0"/>
            <a:ext cx="8015287" cy="1143000"/>
          </a:xfrm>
        </p:spPr>
        <p:txBody>
          <a:bodyPr/>
          <a:lstStyle/>
          <a:p>
            <a:r>
              <a:rPr lang="sr-Latn-ME" altLang="sr-Latn-RS" smtClean="0"/>
              <a:t>GALA  - modul FINANCIJE (finansije)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23850" y="908050"/>
            <a:ext cx="8424863" cy="5153025"/>
          </a:xfrm>
        </p:spPr>
        <p:txBody>
          <a:bodyPr/>
          <a:lstStyle/>
          <a:p>
            <a:r>
              <a:rPr lang="vi-VN" altLang="sr-Latn-RS" sz="1800" b="1" smtClean="0">
                <a:effectLst/>
              </a:rPr>
              <a:t>Građevinska situacija</a:t>
            </a:r>
            <a:r>
              <a:rPr lang="sr-Latn-ME" altLang="sr-Latn-RS" sz="1800" b="1" smtClean="0">
                <a:effectLst/>
              </a:rPr>
              <a:t> –</a:t>
            </a:r>
            <a:r>
              <a:rPr lang="sr-Latn-ME" altLang="sr-Latn-RS" sz="1800" smtClean="0">
                <a:effectLst/>
              </a:rPr>
              <a:t> automatizovana  na osnovu podataka iz predračuna (troškovnika), podataka o prethodnim situacijama, avansima, ovjerenim količinama iz građevinske knjige</a:t>
            </a:r>
          </a:p>
          <a:p>
            <a:r>
              <a:rPr lang="vi-VN" altLang="sr-Latn-RS" sz="1800" b="1" smtClean="0">
                <a:effectLst/>
              </a:rPr>
              <a:t>građevinska knjiga</a:t>
            </a:r>
            <a:r>
              <a:rPr lang="sr-Latn-ME" altLang="sr-Latn-RS" sz="1800" b="1" smtClean="0">
                <a:effectLst/>
              </a:rPr>
              <a:t>- </a:t>
            </a:r>
            <a:r>
              <a:rPr lang="vi-VN" altLang="sr-Latn-RS" sz="1800" smtClean="0">
                <a:effectLst/>
              </a:rPr>
              <a:t>Izrada građevinske knjige s dokaznicama i slik</a:t>
            </a:r>
            <a:r>
              <a:rPr lang="sr-Latn-ME" altLang="sr-Latn-RS" sz="1800" smtClean="0">
                <a:effectLst/>
              </a:rPr>
              <a:t>ama, generisanje izvještaja o planiranim i stvarnim utrošcima materijala po svakoj situaciji, podaci o skladišnom poslovanju.</a:t>
            </a:r>
          </a:p>
          <a:p>
            <a:r>
              <a:rPr lang="vi-VN" altLang="sr-Latn-RS" sz="1800" smtClean="0">
                <a:effectLst/>
              </a:rPr>
              <a:t>izrad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 računa koji nisu vezani uz troškovnike, ili </a:t>
            </a:r>
            <a:r>
              <a:rPr lang="sr-Latn-ME" altLang="sr-Latn-RS" sz="1800" smtClean="0">
                <a:effectLst/>
              </a:rPr>
              <a:t>izrada </a:t>
            </a:r>
            <a:r>
              <a:rPr lang="vi-VN" altLang="sr-Latn-RS" sz="1800" smtClean="0">
                <a:effectLst/>
              </a:rPr>
              <a:t>računa za avans.</a:t>
            </a:r>
            <a:endParaRPr lang="sr-Latn-ME" altLang="sr-Latn-RS" sz="1800" smtClean="0">
              <a:effectLst/>
            </a:endParaRPr>
          </a:p>
          <a:p>
            <a:r>
              <a:rPr lang="vi-VN" altLang="sr-Latn-RS" sz="1800" smtClean="0">
                <a:effectLst/>
              </a:rPr>
              <a:t>U financijskim pregledima moguće je bilježiti plaćanja </a:t>
            </a:r>
            <a:r>
              <a:rPr lang="sr-Latn-ME" altLang="sr-Latn-RS" sz="1800" smtClean="0">
                <a:effectLst/>
              </a:rPr>
              <a:t>i </a:t>
            </a:r>
            <a:r>
              <a:rPr lang="vi-VN" altLang="sr-Latn-RS" sz="1800" smtClean="0">
                <a:effectLst/>
              </a:rPr>
              <a:t>dobiti preglede o nepodmirenim dugovanjima kupaca kao i o danima kašnjenja.</a:t>
            </a:r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4006850"/>
            <a:ext cx="4259262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3979863"/>
            <a:ext cx="45847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Primjena nezavisnih (samostalnih) softvera za pojedine djelove</a:t>
            </a:r>
            <a:endParaRPr lang="en-GB" altLang="sr-Latn-RS" smtClean="0"/>
          </a:p>
        </p:txBody>
      </p:sp>
      <p:sp>
        <p:nvSpPr>
          <p:cNvPr id="614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>
              <a:buSzPct val="100000"/>
              <a:buFont typeface="Times New Roman" panose="02020603050405020304" pitchFamily="18" charset="0"/>
              <a:buAutoNum type="arabicPeriod" startAt="3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planiranje resursa</a:t>
            </a:r>
          </a:p>
          <a:p>
            <a:pPr marL="800100" lvl="1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statički planovi materijala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Ms Word, MS Excel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Norma Base, Faraon</a:t>
            </a:r>
          </a:p>
          <a:p>
            <a:pPr marL="800100" lvl="1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dinamicki planovi resursa (izrada i prikaz)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Ms Word, MS Excel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Ms Project, Primavera, Sure track</a:t>
            </a:r>
          </a:p>
          <a:p>
            <a:pPr marL="400050">
              <a:buSzPct val="100000"/>
              <a:buFont typeface="Times New Roman" panose="02020603050405020304" pitchFamily="18" charset="0"/>
              <a:buAutoNum type="arabicPeriod" startAt="3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planiranje budžeta </a:t>
            </a:r>
          </a:p>
          <a:p>
            <a:pPr marL="800100" lvl="1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dinamicki planovi finansija (izrada i prikaz)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Ms Word, MS Excel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Ms Project, Primavera, Sure track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ctrTitle"/>
          </p:nvPr>
        </p:nvSpPr>
        <p:spPr>
          <a:xfrm>
            <a:off x="1187450" y="2276475"/>
            <a:ext cx="7772400" cy="1143000"/>
          </a:xfrm>
        </p:spPr>
        <p:txBody>
          <a:bodyPr/>
          <a:lstStyle/>
          <a:p>
            <a:r>
              <a:rPr lang="sr-Latn-ME" altLang="sr-Latn-RS" smtClean="0"/>
              <a:t>ORACLE PRIMAVERA</a:t>
            </a:r>
          </a:p>
        </p:txBody>
      </p:sp>
      <p:sp>
        <p:nvSpPr>
          <p:cNvPr id="43011" name="Subtitle 3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6400800" cy="2206625"/>
          </a:xfrm>
        </p:spPr>
        <p:txBody>
          <a:bodyPr/>
          <a:lstStyle/>
          <a:p>
            <a:endParaRPr lang="sr-Latn-ME" altLang="sr-Latn-RS" sz="2000" i="1" smtClean="0">
              <a:effectLst/>
            </a:endParaRPr>
          </a:p>
          <a:p>
            <a:endParaRPr lang="sr-Latn-ME" altLang="sr-Latn-RS" sz="2000" i="1" smtClean="0">
              <a:effectLst/>
            </a:endParaRPr>
          </a:p>
          <a:p>
            <a:endParaRPr lang="sr-Latn-ME" altLang="sr-Latn-RS" sz="2000" i="1" smtClean="0">
              <a:effectLst/>
            </a:endParaRPr>
          </a:p>
          <a:p>
            <a:endParaRPr lang="sr-Latn-ME" altLang="sr-Latn-RS" sz="2000" i="1" smtClean="0">
              <a:effectLst/>
            </a:endParaRPr>
          </a:p>
          <a:p>
            <a:r>
              <a:rPr lang="sr-Latn-ME" altLang="sr-Latn-RS" sz="2000" i="1" smtClean="0">
                <a:effectLst/>
              </a:rPr>
              <a:t>Ovaj materijal je uglavnom preuzet sa adrese:</a:t>
            </a:r>
            <a:br>
              <a:rPr lang="sr-Latn-ME" altLang="sr-Latn-RS" sz="2000" i="1" smtClean="0">
                <a:effectLst/>
              </a:rPr>
            </a:br>
            <a:r>
              <a:rPr lang="sr-Latn-ME" altLang="sr-Latn-RS" sz="2000" i="1" smtClean="0">
                <a:effectLst/>
              </a:rPr>
              <a:t>http://www.pegazet.ag.rs/arhiva/prilozi/download/softverski_paketi_za_upravljanje_projektima.pdf </a:t>
            </a:r>
          </a:p>
        </p:txBody>
      </p:sp>
      <p:pic>
        <p:nvPicPr>
          <p:cNvPr id="430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0" y="3429000"/>
            <a:ext cx="391477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1187450" y="188913"/>
            <a:ext cx="7772400" cy="947737"/>
          </a:xfrm>
        </p:spPr>
        <p:txBody>
          <a:bodyPr/>
          <a:lstStyle/>
          <a:p>
            <a:r>
              <a:rPr lang="vi-VN" altLang="sr-Latn-RS" smtClean="0"/>
              <a:t>Oracle Primavera Project Portfolio Menagement</a:t>
            </a:r>
            <a:endParaRPr lang="sr-Latn-ME" altLang="sr-Latn-RS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1169988" y="1412875"/>
            <a:ext cx="7772400" cy="4648200"/>
          </a:xfrm>
        </p:spPr>
        <p:txBody>
          <a:bodyPr/>
          <a:lstStyle/>
          <a:p>
            <a:r>
              <a:rPr lang="vi-VN" altLang="en-US" sz="1800" smtClean="0">
                <a:effectLst/>
              </a:rPr>
              <a:t>Oracle Primavera je  svetski lider u isporuci softverskih rešenja za pružanje podrške projektu , procenjeno je da su pomoću Primavera proizvoda uspešno vode projekti u ukupnom iznosu većem od 6 milijardi dolara.</a:t>
            </a:r>
          </a:p>
          <a:p>
            <a:r>
              <a:rPr lang="vi-VN" altLang="en-US" sz="1800" smtClean="0">
                <a:effectLst/>
              </a:rPr>
              <a:t>r</a:t>
            </a:r>
            <a:r>
              <a:rPr lang="sr-Latn-ME" altLang="en-US" sz="1800" smtClean="0">
                <a:effectLst/>
              </a:rPr>
              <a:t>j</a:t>
            </a:r>
            <a:r>
              <a:rPr lang="vi-VN" altLang="en-US" sz="1800" smtClean="0">
                <a:effectLst/>
              </a:rPr>
              <a:t>ešenja </a:t>
            </a:r>
            <a:r>
              <a:rPr lang="sr-Latn-ME" altLang="en-US" sz="1800" smtClean="0">
                <a:effectLst/>
              </a:rPr>
              <a:t>za </a:t>
            </a:r>
            <a:r>
              <a:rPr lang="vi-VN" altLang="en-US" sz="1800" smtClean="0">
                <a:effectLst/>
              </a:rPr>
              <a:t>projektno orijentisana preduzeća</a:t>
            </a:r>
            <a:r>
              <a:rPr lang="sr-Latn-ME" altLang="en-US" sz="1800" smtClean="0">
                <a:effectLst/>
              </a:rPr>
              <a:t>: </a:t>
            </a:r>
            <a:r>
              <a:rPr lang="vi-VN" altLang="en-US" sz="1800" smtClean="0">
                <a:effectLst/>
              </a:rPr>
              <a:t> </a:t>
            </a:r>
            <a:r>
              <a:rPr lang="sr-Latn-ME" altLang="en-US" sz="1800" smtClean="0">
                <a:effectLst/>
              </a:rPr>
              <a:t>upravljanje </a:t>
            </a:r>
            <a:r>
              <a:rPr lang="vi-VN" altLang="en-US" sz="1800" smtClean="0">
                <a:effectLst/>
              </a:rPr>
              <a:t>portfoliom c</a:t>
            </a:r>
            <a:r>
              <a:rPr lang="sr-Latn-ME" altLang="en-US" sz="1800" smtClean="0">
                <a:effectLst/>
              </a:rPr>
              <a:t>j</a:t>
            </a:r>
            <a:r>
              <a:rPr lang="vi-VN" altLang="en-US" sz="1800" smtClean="0">
                <a:effectLst/>
              </a:rPr>
              <a:t>elokupnog životnog ciklusa projekata </a:t>
            </a:r>
          </a:p>
          <a:p>
            <a:r>
              <a:rPr lang="vi-VN" altLang="en-US" sz="1800" b="1" smtClean="0">
                <a:effectLst/>
              </a:rPr>
              <a:t>ORACLE PRIMAVERA REŠENJA</a:t>
            </a:r>
            <a:r>
              <a:rPr lang="sr-Latn-ME" altLang="en-US" sz="1800" b="1" smtClean="0">
                <a:effectLst/>
              </a:rPr>
              <a:t> (ZA GRAĐEVINARSTVO)</a:t>
            </a:r>
            <a:r>
              <a:rPr lang="vi-VN" altLang="en-US" sz="1800" b="1" smtClean="0">
                <a:effectLst/>
              </a:rPr>
              <a:t>:</a:t>
            </a:r>
          </a:p>
          <a:p>
            <a:pPr lvl="1"/>
            <a:r>
              <a:rPr lang="vi-VN" altLang="en-US" sz="1800" smtClean="0">
                <a:effectLst/>
                <a:hlinkClick r:id="rId4"/>
              </a:rPr>
              <a:t>Oracle's Primavera P6 Enterprise Project Portfolio Management</a:t>
            </a:r>
            <a:r>
              <a:rPr lang="sr-Latn-ME" altLang="en-US" sz="1800" smtClean="0">
                <a:effectLst/>
              </a:rPr>
              <a:t>-</a:t>
            </a:r>
            <a:endParaRPr lang="vi-VN" altLang="en-US" sz="1800" smtClean="0">
              <a:effectLst/>
            </a:endParaRPr>
          </a:p>
          <a:p>
            <a:pPr lvl="1"/>
            <a:r>
              <a:rPr lang="vi-VN" altLang="en-US" sz="1800" smtClean="0">
                <a:effectLst/>
                <a:hlinkClick r:id="rId5"/>
              </a:rPr>
              <a:t>Oracle's Primavera P6 Professional Project Management</a:t>
            </a:r>
            <a:endParaRPr lang="vi-VN" altLang="en-US" sz="1800" smtClean="0">
              <a:effectLst/>
            </a:endParaRPr>
          </a:p>
          <a:p>
            <a:pPr lvl="1"/>
            <a:r>
              <a:rPr lang="vi-VN" altLang="en-US" sz="1800" smtClean="0">
                <a:effectLst/>
                <a:hlinkClick r:id="rId6"/>
              </a:rPr>
              <a:t>Oracle's Primavera P6 Analytics</a:t>
            </a:r>
            <a:endParaRPr lang="vi-VN" altLang="en-US" sz="1800" smtClean="0">
              <a:effectLst/>
            </a:endParaRPr>
          </a:p>
          <a:p>
            <a:pPr lvl="1"/>
            <a:r>
              <a:rPr lang="vi-VN" altLang="en-US" sz="1800" smtClean="0">
                <a:effectLst/>
                <a:hlinkClick r:id="rId7"/>
              </a:rPr>
              <a:t>Oracle's Primavera Contract Management</a:t>
            </a:r>
            <a:endParaRPr lang="vi-VN" altLang="en-US" sz="1800" smtClean="0">
              <a:effectLst/>
            </a:endParaRPr>
          </a:p>
          <a:p>
            <a:pPr lvl="1"/>
            <a:r>
              <a:rPr lang="vi-VN" altLang="en-US" sz="1800" smtClean="0">
                <a:effectLst/>
                <a:hlinkClick r:id="rId8"/>
              </a:rPr>
              <a:t>Oracle's Primavera Risk Analysis</a:t>
            </a:r>
            <a:endParaRPr lang="vi-VN" altLang="en-US" sz="1800" smtClean="0">
              <a:effectLst/>
            </a:endParaRPr>
          </a:p>
          <a:p>
            <a:pPr lvl="1"/>
            <a:r>
              <a:rPr lang="vi-VN" altLang="en-US" sz="1800" smtClean="0">
                <a:effectLst/>
                <a:hlinkClick r:id="rId9"/>
              </a:rPr>
              <a:t>Oracle's Primavera Contractor</a:t>
            </a:r>
            <a:endParaRPr lang="vi-VN" altLang="en-US" sz="1800" smtClean="0">
              <a:effectLst/>
            </a:endParaRPr>
          </a:p>
          <a:p>
            <a:endParaRPr lang="sr-Latn-ME" altLang="sr-Latn-RS" sz="180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0"/>
            <a:ext cx="8229600" cy="609600"/>
          </a:xfrm>
        </p:spPr>
        <p:txBody>
          <a:bodyPr/>
          <a:lstStyle/>
          <a:p>
            <a:r>
              <a:rPr lang="en-US" altLang="sr-Latn-RS" sz="4000" smtClean="0"/>
              <a:t>Primavera P6 Enterprise Project Portfolio Management</a:t>
            </a:r>
            <a:r>
              <a:rPr lang="sr-Latn-ME" altLang="sr-Latn-RS" sz="4000" smtClean="0"/>
              <a:t>		</a:t>
            </a:r>
            <a:endParaRPr lang="en-US" altLang="sr-Latn-RS" sz="4000" smtClean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r>
              <a:rPr lang="vi-VN" altLang="en-US" sz="1700" smtClean="0">
                <a:effectLst/>
              </a:rPr>
              <a:t>Planiranje, raspoređivanje i kontrola velikih </a:t>
            </a:r>
            <a:r>
              <a:rPr lang="sr-Latn-ME" altLang="en-US" sz="1700" smtClean="0">
                <a:effectLst/>
              </a:rPr>
              <a:t>projekata ali </a:t>
            </a:r>
            <a:r>
              <a:rPr lang="vi-VN" altLang="en-US" sz="1700" smtClean="0">
                <a:effectLst/>
              </a:rPr>
              <a:t>i pojedinačnih projekata</a:t>
            </a:r>
            <a:endParaRPr lang="sr-Latn-ME" altLang="en-US" sz="1700" smtClean="0">
              <a:effectLst/>
            </a:endParaRPr>
          </a:p>
          <a:p>
            <a:pPr lvl="1"/>
            <a:r>
              <a:rPr lang="vi-VN" altLang="en-US" sz="1700" smtClean="0">
                <a:effectLst/>
              </a:rPr>
              <a:t>Kompletno r</a:t>
            </a:r>
            <a:r>
              <a:rPr lang="sr-Latn-ME" altLang="en-US" sz="1700" smtClean="0">
                <a:effectLst/>
              </a:rPr>
              <a:t>j</a:t>
            </a:r>
            <a:r>
              <a:rPr lang="vi-VN" altLang="en-US" sz="1700" smtClean="0">
                <a:effectLst/>
              </a:rPr>
              <a:t>ešenje zasnovano na </a:t>
            </a:r>
            <a:r>
              <a:rPr lang="sr-Latn-ME" altLang="en-US" sz="1700" smtClean="0">
                <a:effectLst/>
              </a:rPr>
              <a:t> „cloud“ tehnologijama- potpuno web orjentisano rješenje radi kao klijent dok je program instaliran negdje na web-u</a:t>
            </a:r>
          </a:p>
          <a:p>
            <a:pPr lvl="1"/>
            <a:r>
              <a:rPr lang="vi-VN" altLang="en-US" sz="1700" smtClean="0">
                <a:effectLst/>
              </a:rPr>
              <a:t>Bilans kapaciteta resursa</a:t>
            </a:r>
            <a:endParaRPr lang="sr-Latn-ME" altLang="en-US" sz="1700" smtClean="0">
              <a:effectLst/>
            </a:endParaRPr>
          </a:p>
          <a:p>
            <a:pPr lvl="1"/>
            <a:r>
              <a:rPr lang="sr-Latn-ME" altLang="en-US" sz="1700" smtClean="0">
                <a:effectLst/>
              </a:rPr>
              <a:t>Dodjela resursa i praćenje potrošnje</a:t>
            </a:r>
          </a:p>
          <a:p>
            <a:pPr lvl="1"/>
            <a:r>
              <a:rPr lang="vi-VN" altLang="en-US" sz="1700" smtClean="0">
                <a:effectLst/>
              </a:rPr>
              <a:t>Praćenje i vizuelizacija performansi projekta u odnosu na plan</a:t>
            </a:r>
            <a:endParaRPr lang="sr-Latn-ME" altLang="en-US" sz="1700" smtClean="0">
              <a:effectLst/>
            </a:endParaRPr>
          </a:p>
          <a:p>
            <a:pPr lvl="1"/>
            <a:r>
              <a:rPr lang="sr-Latn-ME" altLang="en-US" sz="1700" smtClean="0">
                <a:effectLst/>
              </a:rPr>
              <a:t>Timski rad</a:t>
            </a:r>
          </a:p>
          <a:p>
            <a:pPr lvl="1"/>
            <a:r>
              <a:rPr lang="sr-Latn-ME" altLang="en-US" sz="1700" smtClean="0">
                <a:effectLst/>
              </a:rPr>
              <a:t>Integrisanje sa </a:t>
            </a:r>
            <a:r>
              <a:rPr lang="vi-VN" altLang="en-US" sz="1700" smtClean="0">
                <a:effectLst/>
              </a:rPr>
              <a:t>finansijskim upravljanjem i sistemima</a:t>
            </a:r>
            <a:r>
              <a:rPr lang="sr-Latn-ME" altLang="en-US" sz="1700" smtClean="0">
                <a:effectLst/>
              </a:rPr>
              <a:t> u</a:t>
            </a:r>
            <a:r>
              <a:rPr lang="vi-VN" altLang="en-US" sz="1700" smtClean="0">
                <a:effectLst/>
              </a:rPr>
              <a:t>pravljanja ljudskim </a:t>
            </a:r>
            <a:r>
              <a:rPr lang="sr-Latn-ME" altLang="en-US" sz="1700" smtClean="0">
                <a:effectLst/>
              </a:rPr>
              <a:t>resursima</a:t>
            </a:r>
          </a:p>
          <a:p>
            <a:r>
              <a:rPr lang="sr-Latn-CS" altLang="sr-Latn-RS" sz="1700" smtClean="0">
                <a:effectLst/>
              </a:rPr>
              <a:t>Procedura izrade plana:</a:t>
            </a:r>
          </a:p>
          <a:p>
            <a:pPr lvl="1">
              <a:buSzPct val="100000"/>
              <a:buFont typeface="Times New Roman" panose="02020603050405020304" pitchFamily="18" charset="0"/>
              <a:buAutoNum type="arabicPeriod"/>
            </a:pPr>
            <a:r>
              <a:rPr lang="sr-Latn-CS" altLang="sr-Latn-RS" sz="1700" smtClean="0">
                <a:effectLst/>
              </a:rPr>
              <a:t>utvrđivanje EP strukture (</a:t>
            </a:r>
            <a:r>
              <a:rPr lang="sr-Latn-CS" altLang="sr-Latn-RS" sz="1700" smtClean="0">
                <a:effectLst/>
                <a:cs typeface="Times New Roman" panose="02020603050405020304" pitchFamily="18" charset="0"/>
              </a:rPr>
              <a:t>Enterprise Project Structure)</a:t>
            </a:r>
            <a:endParaRPr lang="sr-Latn-CS" altLang="sr-Latn-RS" sz="1700" smtClean="0">
              <a:effectLst/>
            </a:endParaRPr>
          </a:p>
          <a:p>
            <a:pPr lvl="1">
              <a:buSzPct val="100000"/>
              <a:buFont typeface="Times New Roman" panose="02020603050405020304" pitchFamily="18" charset="0"/>
              <a:buAutoNum type="arabicPeriod"/>
            </a:pPr>
            <a:r>
              <a:rPr lang="sr-Latn-CS" altLang="sr-Latn-RS" sz="1700" smtClean="0">
                <a:effectLst/>
              </a:rPr>
              <a:t>utvrđivanje WB strukture (</a:t>
            </a:r>
            <a:r>
              <a:rPr lang="sr-Latn-CS" altLang="sr-Latn-RS" sz="1700" smtClean="0">
                <a:effectLst/>
                <a:cs typeface="Times New Roman" panose="02020603050405020304" pitchFamily="18" charset="0"/>
              </a:rPr>
              <a:t>Work Breakdown Structure)</a:t>
            </a:r>
            <a:endParaRPr lang="sr-Latn-CS" altLang="sr-Latn-RS" sz="1700" smtClean="0">
              <a:effectLst/>
            </a:endParaRPr>
          </a:p>
          <a:p>
            <a:pPr lvl="1">
              <a:buSzPct val="100000"/>
              <a:buFont typeface="Times New Roman" panose="02020603050405020304" pitchFamily="18" charset="0"/>
              <a:buAutoNum type="arabicPeriod"/>
            </a:pPr>
            <a:r>
              <a:rPr lang="sr-Latn-CS" altLang="sr-Latn-RS" sz="1700" smtClean="0">
                <a:effectLst/>
              </a:rPr>
              <a:t>utvrđivanje OBS strukture (</a:t>
            </a:r>
            <a:r>
              <a:rPr lang="sr-Latn-CS" altLang="sr-Latn-RS" sz="1700" smtClean="0">
                <a:effectLst/>
                <a:cs typeface="Times New Roman" panose="02020603050405020304" pitchFamily="18" charset="0"/>
              </a:rPr>
              <a:t>Organization Breakdown Structure)</a:t>
            </a:r>
          </a:p>
          <a:p>
            <a:pPr lvl="1">
              <a:buSzPct val="100000"/>
              <a:buFont typeface="Times New Roman" panose="02020603050405020304" pitchFamily="18" charset="0"/>
              <a:buAutoNum type="arabicPeriod"/>
            </a:pPr>
            <a:r>
              <a:rPr lang="sr-Latn-CS" altLang="sr-Latn-RS" sz="1700" smtClean="0">
                <a:effectLst/>
                <a:cs typeface="Times New Roman" panose="02020603050405020304" pitchFamily="18" charset="0"/>
              </a:rPr>
              <a:t>povezivanje aktivnosti</a:t>
            </a:r>
          </a:p>
          <a:p>
            <a:pPr lvl="1">
              <a:buSzPct val="100000"/>
              <a:buFont typeface="Times New Roman" panose="02020603050405020304" pitchFamily="18" charset="0"/>
              <a:buAutoNum type="arabicPeriod"/>
            </a:pPr>
            <a:r>
              <a:rPr lang="sr-Latn-CS" altLang="sr-Latn-RS" sz="1700" smtClean="0">
                <a:effectLst/>
                <a:cs typeface="Times New Roman" panose="02020603050405020304" pitchFamily="18" charset="0"/>
              </a:rPr>
              <a:t>unos resursa</a:t>
            </a:r>
          </a:p>
          <a:p>
            <a:pPr lvl="1">
              <a:buSzPct val="100000"/>
              <a:buFont typeface="Times New Roman" panose="02020603050405020304" pitchFamily="18" charset="0"/>
              <a:buAutoNum type="arabicPeriod"/>
            </a:pPr>
            <a:r>
              <a:rPr lang="sr-Latn-CS" altLang="sr-Latn-RS" sz="1700" smtClean="0">
                <a:effectLst/>
                <a:cs typeface="Times New Roman" panose="02020603050405020304" pitchFamily="18" charset="0"/>
              </a:rPr>
              <a:t>unos troškova</a:t>
            </a:r>
          </a:p>
          <a:p>
            <a:pPr lvl="1">
              <a:buSzPct val="100000"/>
              <a:buFont typeface="Times New Roman" panose="02020603050405020304" pitchFamily="18" charset="0"/>
              <a:buAutoNum type="arabicPeriod"/>
            </a:pPr>
            <a:r>
              <a:rPr lang="sr-Latn-CS" altLang="sr-Latn-RS" sz="1700" smtClean="0">
                <a:effectLst/>
                <a:cs typeface="Times New Roman" panose="02020603050405020304" pitchFamily="18" charset="0"/>
              </a:rPr>
              <a:t>praćenje realizacije (uglavnom kao kod MS Project-a)</a:t>
            </a:r>
          </a:p>
          <a:p>
            <a:pPr lvl="1">
              <a:buSzPct val="100000"/>
              <a:buFont typeface="Times New Roman" panose="02020603050405020304" pitchFamily="18" charset="0"/>
              <a:buAutoNum type="arabicPeriod"/>
            </a:pPr>
            <a:endParaRPr lang="sr-Latn-CS" altLang="sr-Latn-RS" sz="1700" smtClean="0">
              <a:effectLst/>
              <a:cs typeface="Times New Roman" panose="02020603050405020304" pitchFamily="18" charset="0"/>
            </a:endParaRPr>
          </a:p>
          <a:p>
            <a:pPr lvl="1"/>
            <a:endParaRPr lang="sr-Latn-CS" altLang="sr-Latn-RS" sz="1700" smtClean="0">
              <a:effectLst/>
            </a:endParaRPr>
          </a:p>
          <a:p>
            <a:pPr lvl="1"/>
            <a:endParaRPr lang="sr-Latn-CS" altLang="sr-Latn-RS" sz="170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/>
          <a:lstStyle/>
          <a:p>
            <a:r>
              <a:rPr lang="en-US" altLang="sr-Latn-RS" smtClean="0"/>
              <a:t>Primavera P6 Enterprise Project Portfolio Management</a:t>
            </a:r>
            <a:r>
              <a:rPr lang="sr-Latn-ME" altLang="sr-Latn-RS" smtClean="0"/>
              <a:t>						1</a:t>
            </a:r>
            <a:endParaRPr lang="en-US" altLang="sr-Latn-RS" smtClean="0">
              <a:cs typeface="Times New Roman" panose="02020603050405020304" pitchFamily="18" charset="0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295400"/>
            <a:ext cx="4608513" cy="4724400"/>
          </a:xfrm>
        </p:spPr>
        <p:txBody>
          <a:bodyPr/>
          <a:lstStyle/>
          <a:p>
            <a:pPr algn="just">
              <a:buSzTx/>
              <a:buFontTx/>
              <a:buChar char="•"/>
              <a:defRPr/>
            </a:pPr>
            <a:r>
              <a:rPr lang="sr-Latn-CS" altLang="sr-Latn-RS" sz="1600" dirty="0" smtClean="0">
                <a:cs typeface="Times New Roman" pitchFamily="18" charset="0"/>
              </a:rPr>
              <a:t>Pri </a:t>
            </a:r>
            <a:r>
              <a:rPr lang="sr-Latn-CS" altLang="sr-Latn-RS" sz="1600" dirty="0">
                <a:cs typeface="Times New Roman" pitchFamily="18" charset="0"/>
              </a:rPr>
              <a:t>pokretanju Primavere neophodno je </a:t>
            </a:r>
            <a:r>
              <a:rPr lang="sr-Latn-CS" altLang="sr-Latn-RS" sz="1600" dirty="0" smtClean="0">
                <a:cs typeface="Times New Roman" pitchFamily="18" charset="0"/>
              </a:rPr>
              <a:t>smjestiti </a:t>
            </a:r>
            <a:r>
              <a:rPr lang="sr-Latn-CS" altLang="sr-Latn-RS" sz="1600" dirty="0">
                <a:cs typeface="Times New Roman" pitchFamily="18" charset="0"/>
              </a:rPr>
              <a:t>projekat u odgovaraju</a:t>
            </a:r>
            <a:r>
              <a:rPr lang="sr-Latn-CS" altLang="sr-Latn-RS" sz="1600" dirty="0"/>
              <a:t>ć</a:t>
            </a:r>
            <a:r>
              <a:rPr lang="sr-Latn-CS" altLang="sr-Latn-RS" sz="1600" dirty="0">
                <a:cs typeface="Times New Roman" pitchFamily="18" charset="0"/>
              </a:rPr>
              <a:t>e EPS </a:t>
            </a:r>
            <a:r>
              <a:rPr lang="sr-Latn-CS" altLang="sr-Latn-RS" sz="1600" dirty="0"/>
              <a:t>č</a:t>
            </a:r>
            <a:r>
              <a:rPr lang="sr-Latn-CS" altLang="sr-Latn-RS" sz="1600" dirty="0">
                <a:cs typeface="Times New Roman" pitchFamily="18" charset="0"/>
              </a:rPr>
              <a:t>vorište, definisati šifru projekta, ime projekta, planirani start, završetak i odgovornog menad</a:t>
            </a:r>
            <a:r>
              <a:rPr lang="sr-Latn-CS" altLang="sr-Latn-RS" sz="1600" dirty="0"/>
              <a:t>ž</a:t>
            </a:r>
            <a:r>
              <a:rPr lang="sr-Latn-CS" altLang="sr-Latn-RS" sz="1600" dirty="0">
                <a:cs typeface="Times New Roman" pitchFamily="18" charset="0"/>
              </a:rPr>
              <a:t>era (direktora projekta). </a:t>
            </a:r>
            <a:endParaRPr lang="en-US" altLang="sr-Latn-RS" sz="1600" dirty="0">
              <a:cs typeface="Times New Roman" pitchFamily="18" charset="0"/>
            </a:endParaRPr>
          </a:p>
          <a:p>
            <a:pPr algn="just">
              <a:buSzTx/>
              <a:buFontTx/>
              <a:buChar char="•"/>
              <a:defRPr/>
            </a:pPr>
            <a:r>
              <a:rPr lang="sr-Latn-CS" altLang="sr-Latn-RS" sz="1600" dirty="0" smtClean="0">
                <a:cs typeface="Times New Roman" pitchFamily="18" charset="0"/>
              </a:rPr>
              <a:t>EPS </a:t>
            </a:r>
            <a:r>
              <a:rPr lang="sr-Latn-CS" altLang="sr-Latn-RS" sz="1600" dirty="0">
                <a:cs typeface="Times New Roman" pitchFamily="18" charset="0"/>
              </a:rPr>
              <a:t>(Enterprise Project Structure) – Projektna struktura preduze</a:t>
            </a:r>
            <a:r>
              <a:rPr lang="sr-Latn-CS" altLang="sr-Latn-RS" sz="1600" dirty="0"/>
              <a:t>ć</a:t>
            </a:r>
            <a:r>
              <a:rPr lang="sr-Latn-CS" altLang="sr-Latn-RS" sz="1600" dirty="0">
                <a:cs typeface="Times New Roman" pitchFamily="18" charset="0"/>
              </a:rPr>
              <a:t>a je hijerarhijsko ustrojstvo projekata u bazi podataka</a:t>
            </a:r>
            <a:r>
              <a:rPr lang="sr-Latn-CS" altLang="sr-Latn-RS" sz="1600" dirty="0" smtClean="0">
                <a:cs typeface="Times New Roman" pitchFamily="18" charset="0"/>
              </a:rPr>
              <a:t>.</a:t>
            </a:r>
          </a:p>
          <a:p>
            <a:pPr lvl="1" algn="just">
              <a:buSzTx/>
              <a:buFontTx/>
              <a:buChar char="•"/>
              <a:defRPr/>
            </a:pPr>
            <a:r>
              <a:rPr lang="sr-Latn-CS" altLang="sr-Latn-RS" sz="1600" dirty="0">
                <a:cs typeface="Times New Roman" pitchFamily="18" charset="0"/>
              </a:rPr>
              <a:t>EPS je sastavljen od korena i </a:t>
            </a:r>
            <a:r>
              <a:rPr lang="sr-Latn-CS" altLang="sr-Latn-RS" sz="1600" dirty="0" smtClean="0"/>
              <a:t>č</a:t>
            </a:r>
            <a:r>
              <a:rPr lang="sr-Latn-CS" altLang="sr-Latn-RS" sz="1600" dirty="0" smtClean="0">
                <a:cs typeface="Times New Roman" pitchFamily="18" charset="0"/>
              </a:rPr>
              <a:t>vorišta- Svaki </a:t>
            </a:r>
            <a:r>
              <a:rPr lang="sr-Latn-CS" altLang="sr-Latn-RS" sz="1600" dirty="0">
                <a:cs typeface="Times New Roman" pitchFamily="18" charset="0"/>
              </a:rPr>
              <a:t>koren u EPS-u mo</a:t>
            </a:r>
            <a:r>
              <a:rPr lang="sr-Latn-CS" altLang="sr-Latn-RS" sz="1600" dirty="0"/>
              <a:t>ž</a:t>
            </a:r>
            <a:r>
              <a:rPr lang="sr-Latn-CS" altLang="sr-Latn-RS" sz="1600" dirty="0">
                <a:cs typeface="Times New Roman" pitchFamily="18" charset="0"/>
              </a:rPr>
              <a:t>e biti raš</a:t>
            </a:r>
            <a:r>
              <a:rPr lang="sr-Latn-CS" altLang="sr-Latn-RS" sz="1600" dirty="0"/>
              <a:t>č</a:t>
            </a:r>
            <a:r>
              <a:rPr lang="sr-Latn-CS" altLang="sr-Latn-RS" sz="1600" dirty="0">
                <a:cs typeface="Times New Roman" pitchFamily="18" charset="0"/>
              </a:rPr>
              <a:t>lanjen na mnogo </a:t>
            </a:r>
            <a:r>
              <a:rPr lang="sr-Latn-CS" altLang="sr-Latn-RS" sz="1600" dirty="0"/>
              <a:t>č</a:t>
            </a:r>
            <a:r>
              <a:rPr lang="sr-Latn-CS" altLang="sr-Latn-RS" sz="1600" dirty="0">
                <a:cs typeface="Times New Roman" pitchFamily="18" charset="0"/>
              </a:rPr>
              <a:t>vorišta. </a:t>
            </a:r>
            <a:endParaRPr lang="sr-Latn-CS" altLang="sr-Latn-RS" sz="1600" dirty="0"/>
          </a:p>
          <a:p>
            <a:pPr lvl="1" algn="just">
              <a:buSzTx/>
              <a:buFontTx/>
              <a:buChar char="•"/>
              <a:defRPr/>
            </a:pPr>
            <a:r>
              <a:rPr lang="sr-Latn-CS" altLang="sr-Latn-RS" sz="1600" dirty="0"/>
              <a:t>Č</a:t>
            </a:r>
            <a:r>
              <a:rPr lang="sr-Latn-CS" altLang="sr-Latn-RS" sz="1600" dirty="0">
                <a:cs typeface="Times New Roman" pitchFamily="18" charset="0"/>
              </a:rPr>
              <a:t>vorišta su razli</a:t>
            </a:r>
            <a:r>
              <a:rPr lang="sr-Latn-CS" altLang="sr-Latn-RS" sz="1600" dirty="0"/>
              <a:t>č</a:t>
            </a:r>
            <a:r>
              <a:rPr lang="sr-Latn-CS" altLang="sr-Latn-RS" sz="1600" dirty="0">
                <a:cs typeface="Times New Roman" pitchFamily="18" charset="0"/>
              </a:rPr>
              <a:t>iti nivoi unutar </a:t>
            </a:r>
            <a:r>
              <a:rPr lang="sr-Latn-CS" altLang="sr-Latn-RS" sz="1600" dirty="0" smtClean="0">
                <a:cs typeface="Times New Roman" pitchFamily="18" charset="0"/>
              </a:rPr>
              <a:t>EPS-a. - cvorišta </a:t>
            </a:r>
            <a:r>
              <a:rPr lang="sr-Latn-CS" altLang="sr-Latn-RS" sz="1600" dirty="0">
                <a:cs typeface="Times New Roman" pitchFamily="18" charset="0"/>
              </a:rPr>
              <a:t>mogu predstavljati organizacione celine u preduze</a:t>
            </a:r>
            <a:r>
              <a:rPr lang="sr-Latn-CS" altLang="sr-Latn-RS" sz="1600" dirty="0"/>
              <a:t>ć</a:t>
            </a:r>
            <a:r>
              <a:rPr lang="sr-Latn-CS" altLang="sr-Latn-RS" sz="1600" dirty="0">
                <a:cs typeface="Times New Roman" pitchFamily="18" charset="0"/>
              </a:rPr>
              <a:t>u, faze projekta ili pojedina gradilišta. </a:t>
            </a:r>
            <a:endParaRPr lang="sr-Latn-CS" altLang="sr-Latn-RS" sz="1600" dirty="0"/>
          </a:p>
          <a:p>
            <a:pPr lvl="1" algn="just">
              <a:buSzTx/>
              <a:buFontTx/>
              <a:buChar char="•"/>
              <a:defRPr/>
            </a:pPr>
            <a:r>
              <a:rPr lang="sr-Latn-CS" altLang="sr-Latn-RS" sz="1600" dirty="0">
                <a:cs typeface="Times New Roman" pitchFamily="18" charset="0"/>
              </a:rPr>
              <a:t>Svaki projekat mora biti uklju</a:t>
            </a:r>
            <a:r>
              <a:rPr lang="sr-Latn-CS" altLang="sr-Latn-RS" sz="1600" dirty="0"/>
              <a:t>č</a:t>
            </a:r>
            <a:r>
              <a:rPr lang="sr-Latn-CS" altLang="sr-Latn-RS" sz="1600" dirty="0">
                <a:cs typeface="Times New Roman" pitchFamily="18" charset="0"/>
              </a:rPr>
              <a:t>en u neko od </a:t>
            </a:r>
            <a:r>
              <a:rPr lang="sr-Latn-CS" altLang="sr-Latn-RS" sz="1600" dirty="0" smtClean="0"/>
              <a:t>č</a:t>
            </a:r>
            <a:r>
              <a:rPr lang="sr-Latn-CS" altLang="sr-Latn-RS" sz="1600" dirty="0" smtClean="0">
                <a:cs typeface="Times New Roman" pitchFamily="18" charset="0"/>
              </a:rPr>
              <a:t>vorišta</a:t>
            </a:r>
            <a:r>
              <a:rPr lang="sr-Latn-CS" altLang="sr-Latn-RS" sz="1600" dirty="0">
                <a:cs typeface="Times New Roman" pitchFamily="18" charset="0"/>
              </a:rPr>
              <a:t> </a:t>
            </a:r>
            <a:r>
              <a:rPr lang="sr-Latn-CS" altLang="sr-Latn-RS" sz="1600" dirty="0" smtClean="0">
                <a:cs typeface="Times New Roman" pitchFamily="18" charset="0"/>
              </a:rPr>
              <a:t>- Svakom </a:t>
            </a:r>
            <a:r>
              <a:rPr lang="sr-Latn-CS" altLang="sr-Latn-RS" sz="1600" dirty="0"/>
              <a:t>č</a:t>
            </a:r>
            <a:r>
              <a:rPr lang="sr-Latn-CS" altLang="sr-Latn-RS" sz="1600" dirty="0">
                <a:cs typeface="Times New Roman" pitchFamily="18" charset="0"/>
              </a:rPr>
              <a:t>vorištu se mo</a:t>
            </a:r>
            <a:r>
              <a:rPr lang="sr-Latn-CS" altLang="sr-Latn-RS" sz="1600" dirty="0"/>
              <a:t>ž</a:t>
            </a:r>
            <a:r>
              <a:rPr lang="sr-Latn-CS" altLang="sr-Latn-RS" sz="1600" dirty="0">
                <a:cs typeface="Times New Roman" pitchFamily="18" charset="0"/>
              </a:rPr>
              <a:t>e dodati neograni</a:t>
            </a:r>
            <a:r>
              <a:rPr lang="sr-Latn-CS" altLang="sr-Latn-RS" sz="1600" dirty="0"/>
              <a:t>č</a:t>
            </a:r>
            <a:r>
              <a:rPr lang="sr-Latn-CS" altLang="sr-Latn-RS" sz="1600" dirty="0">
                <a:cs typeface="Times New Roman" pitchFamily="18" charset="0"/>
              </a:rPr>
              <a:t>en broj projekata</a:t>
            </a:r>
            <a:r>
              <a:rPr lang="sr-Latn-CS" altLang="sr-Latn-RS" sz="1600" dirty="0" smtClean="0">
                <a:cs typeface="Times New Roman" pitchFamily="18" charset="0"/>
              </a:rPr>
              <a:t>.</a:t>
            </a:r>
            <a:endParaRPr lang="sl-SI" altLang="sr-Latn-RS" sz="1600" dirty="0">
              <a:cs typeface="Times New Roman" pitchFamily="18" charset="0"/>
            </a:endParaRPr>
          </a:p>
          <a:p>
            <a:pPr>
              <a:defRPr/>
            </a:pPr>
            <a:endParaRPr lang="en-US" altLang="sr-Latn-RS" sz="1600" dirty="0"/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8" y="1773238"/>
            <a:ext cx="4097337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r>
              <a:rPr lang="en-US" altLang="sr-Latn-RS" smtClean="0"/>
              <a:t>Primavera P6 Enterprise Project Portfolio Management</a:t>
            </a:r>
            <a:r>
              <a:rPr lang="sr-Latn-ME" altLang="sr-Latn-RS" smtClean="0"/>
              <a:t>						2</a:t>
            </a:r>
            <a:endParaRPr lang="en-US" altLang="sr-Latn-RS" smtClean="0">
              <a:cs typeface="Times New Roman" panose="02020603050405020304" pitchFamily="18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371600"/>
            <a:ext cx="8507412" cy="4724400"/>
          </a:xfrm>
        </p:spPr>
        <p:txBody>
          <a:bodyPr/>
          <a:lstStyle/>
          <a:p>
            <a:pPr algn="just">
              <a:defRPr/>
            </a:pPr>
            <a:r>
              <a:rPr lang="sr-Latn-CS" altLang="sr-Latn-RS" sz="1600" dirty="0" smtClean="0">
                <a:cs typeface="Times New Roman" pitchFamily="18" charset="0"/>
              </a:rPr>
              <a:t>Primavera grupiše aktivnosti, vodi troškove i prati prora</a:t>
            </a:r>
            <a:r>
              <a:rPr lang="sr-Latn-CS" altLang="sr-Latn-RS" sz="1600" dirty="0" smtClean="0"/>
              <a:t>č</a:t>
            </a:r>
            <a:r>
              <a:rPr lang="sr-Latn-CS" altLang="sr-Latn-RS" sz="1600" dirty="0" smtClean="0">
                <a:cs typeface="Times New Roman" pitchFamily="18" charset="0"/>
              </a:rPr>
              <a:t>un mre</a:t>
            </a:r>
            <a:r>
              <a:rPr lang="sr-Latn-CS" altLang="sr-Latn-RS" sz="1600" dirty="0" smtClean="0"/>
              <a:t>ž</a:t>
            </a:r>
            <a:r>
              <a:rPr lang="sr-Latn-CS" altLang="sr-Latn-RS" sz="1600" dirty="0" smtClean="0">
                <a:cs typeface="Times New Roman" pitchFamily="18" charset="0"/>
              </a:rPr>
              <a:t>e vode</a:t>
            </a:r>
            <a:r>
              <a:rPr lang="sr-Latn-CS" altLang="sr-Latn-RS" sz="1600" dirty="0" smtClean="0"/>
              <a:t>ć</a:t>
            </a:r>
            <a:r>
              <a:rPr lang="sr-Latn-CS" altLang="sr-Latn-RS" sz="1600" dirty="0" smtClean="0">
                <a:cs typeface="Times New Roman" pitchFamily="18" charset="0"/>
              </a:rPr>
              <a:t>i se WBS-om. </a:t>
            </a:r>
          </a:p>
          <a:p>
            <a:pPr lvl="1" algn="just">
              <a:defRPr/>
            </a:pPr>
            <a:r>
              <a:rPr lang="sr-Latn-CS" altLang="sr-Latn-RS" sz="1600" dirty="0" smtClean="0">
                <a:cs typeface="Times New Roman" pitchFamily="18" charset="0"/>
              </a:rPr>
              <a:t>formiranje </a:t>
            </a:r>
            <a:r>
              <a:rPr lang="sr-Latn-CS" altLang="sr-Latn-RS" sz="1600" dirty="0">
                <a:cs typeface="Times New Roman" pitchFamily="18" charset="0"/>
              </a:rPr>
              <a:t>WBS-a</a:t>
            </a:r>
            <a:r>
              <a:rPr lang="sr-Latn-CS" altLang="sr-Latn-RS" sz="1600" dirty="0" smtClean="0">
                <a:cs typeface="Times New Roman" pitchFamily="18" charset="0"/>
              </a:rPr>
              <a:t>. (</a:t>
            </a:r>
            <a:r>
              <a:rPr lang="sr-Latn-CS" altLang="sr-Latn-RS" sz="1600" i="1" dirty="0" smtClean="0">
                <a:cs typeface="Times New Roman" pitchFamily="18" charset="0"/>
              </a:rPr>
              <a:t>radna struktura projekta</a:t>
            </a:r>
            <a:r>
              <a:rPr lang="sr-Latn-CS" altLang="sr-Latn-RS" sz="1600" dirty="0" smtClean="0">
                <a:cs typeface="Times New Roman" pitchFamily="18" charset="0"/>
              </a:rPr>
              <a:t>) -tehnološko, hijerarhijsko ustrojstvo proizvoda i usluga koje nastaju tokom realizacije projekta. To je na</a:t>
            </a:r>
            <a:r>
              <a:rPr lang="sr-Latn-CS" altLang="sr-Latn-RS" sz="1600" dirty="0" smtClean="0"/>
              <a:t>č</a:t>
            </a:r>
            <a:r>
              <a:rPr lang="sr-Latn-CS" altLang="sr-Latn-RS" sz="1600" dirty="0" smtClean="0">
                <a:cs typeface="Times New Roman" pitchFamily="18" charset="0"/>
              </a:rPr>
              <a:t>in da se projekat podeli na smislene i logi</a:t>
            </a:r>
            <a:r>
              <a:rPr lang="sr-Latn-CS" altLang="sr-Latn-RS" sz="1600" dirty="0" smtClean="0"/>
              <a:t>č</a:t>
            </a:r>
            <a:r>
              <a:rPr lang="sr-Latn-CS" altLang="sr-Latn-RS" sz="1600" dirty="0" smtClean="0">
                <a:cs typeface="Times New Roman" pitchFamily="18" charset="0"/>
              </a:rPr>
              <a:t>ne celine. </a:t>
            </a:r>
            <a:endParaRPr lang="sr-Latn-CS" altLang="sr-Latn-RS" sz="1600" dirty="0" smtClean="0"/>
          </a:p>
          <a:p>
            <a:pPr lvl="1">
              <a:defRPr/>
            </a:pPr>
            <a:r>
              <a:rPr lang="sr-Latn-CS" altLang="sr-Latn-RS" sz="1600" dirty="0" smtClean="0">
                <a:cs typeface="Times New Roman" pitchFamily="18" charset="0"/>
              </a:rPr>
              <a:t>Sam projekat predstavlja najviši nivo WBS – a, dok su pojedina</a:t>
            </a:r>
            <a:r>
              <a:rPr lang="sr-Latn-CS" altLang="sr-Latn-RS" sz="1600" dirty="0" smtClean="0"/>
              <a:t>č</a:t>
            </a:r>
            <a:r>
              <a:rPr lang="sr-Latn-CS" altLang="sr-Latn-RS" sz="1600" dirty="0" smtClean="0">
                <a:cs typeface="Times New Roman" pitchFamily="18" charset="0"/>
              </a:rPr>
              <a:t>ne aktivnosti, potrebne da bi se kreirao proizvod ili usluga, najni</a:t>
            </a:r>
            <a:r>
              <a:rPr lang="sr-Latn-CS" altLang="sr-Latn-RS" sz="1600" dirty="0" smtClean="0"/>
              <a:t>ž</a:t>
            </a:r>
            <a:r>
              <a:rPr lang="sr-Latn-CS" altLang="sr-Latn-RS" sz="1600" dirty="0" smtClean="0">
                <a:cs typeface="Times New Roman" pitchFamily="18" charset="0"/>
              </a:rPr>
              <a:t>i nivo. </a:t>
            </a:r>
            <a:endParaRPr lang="en-US" altLang="sr-Latn-RS" sz="1600" dirty="0" smtClean="0"/>
          </a:p>
          <a:p>
            <a:pPr lvl="1">
              <a:defRPr/>
            </a:pPr>
            <a:r>
              <a:rPr lang="sr-Latn-CS" altLang="sr-Latn-RS" sz="1600" dirty="0" smtClean="0">
                <a:cs typeface="Times New Roman" pitchFamily="18" charset="0"/>
              </a:rPr>
              <a:t>Svaki slo</a:t>
            </a:r>
            <a:r>
              <a:rPr lang="sr-Latn-CS" altLang="sr-Latn-RS" sz="1600" dirty="0" smtClean="0"/>
              <a:t>ž</a:t>
            </a:r>
            <a:r>
              <a:rPr lang="sr-Latn-CS" altLang="sr-Latn-RS" sz="1600" dirty="0" smtClean="0">
                <a:cs typeface="Times New Roman" pitchFamily="18" charset="0"/>
              </a:rPr>
              <a:t>en sistem (projekat) se sastoji iz više podsistema. </a:t>
            </a:r>
            <a:endParaRPr lang="en-US" altLang="sr-Latn-RS" sz="1600" dirty="0" smtClean="0">
              <a:cs typeface="Times New Roman" pitchFamily="18" charset="0"/>
            </a:endParaRPr>
          </a:p>
          <a:p>
            <a:pPr lvl="1">
              <a:defRPr/>
            </a:pPr>
            <a:r>
              <a:rPr lang="sr-Latn-CS" altLang="sr-Latn-RS" sz="1600" dirty="0" smtClean="0">
                <a:cs typeface="Times New Roman" pitchFamily="18" charset="0"/>
              </a:rPr>
              <a:t>Unutar podsistema (odre</a:t>
            </a:r>
            <a:r>
              <a:rPr lang="sr-Latn-CS" altLang="sr-Latn-RS" sz="1600" dirty="0" smtClean="0"/>
              <a:t>đ</a:t>
            </a:r>
            <a:r>
              <a:rPr lang="sr-Latn-CS" altLang="sr-Latn-RS" sz="1600" dirty="0" smtClean="0">
                <a:cs typeface="Times New Roman" pitchFamily="18" charset="0"/>
              </a:rPr>
              <a:t>enih nivoa WBS – a) javlja se niz aktivnosti koje sadr</a:t>
            </a:r>
            <a:r>
              <a:rPr lang="sr-Latn-CS" altLang="sr-Latn-RS" sz="1600" dirty="0" smtClean="0"/>
              <a:t>ž</a:t>
            </a:r>
            <a:r>
              <a:rPr lang="sr-Latn-CS" altLang="sr-Latn-RS" sz="1600" dirty="0" smtClean="0">
                <a:cs typeface="Times New Roman" pitchFamily="18" charset="0"/>
              </a:rPr>
              <a:t>e resurse i troškove i koje su me</a:t>
            </a:r>
            <a:r>
              <a:rPr lang="sr-Latn-CS" altLang="sr-Latn-RS" sz="1600" dirty="0" smtClean="0"/>
              <a:t>đ</a:t>
            </a:r>
            <a:r>
              <a:rPr lang="sr-Latn-CS" altLang="sr-Latn-RS" sz="1600" dirty="0" smtClean="0">
                <a:cs typeface="Times New Roman" pitchFamily="18" charset="0"/>
              </a:rPr>
              <a:t>usobno funkcionalno i tehnološki povezane.</a:t>
            </a:r>
            <a:endParaRPr lang="en-US" altLang="sr-Latn-RS" sz="1600" dirty="0" smtClean="0">
              <a:cs typeface="Times New Roman" pitchFamily="18" charset="0"/>
            </a:endParaRPr>
          </a:p>
          <a:p>
            <a:pPr lvl="1">
              <a:defRPr/>
            </a:pPr>
            <a:r>
              <a:rPr lang="sr-Latn-CS" altLang="sr-Latn-RS" sz="1600" dirty="0" smtClean="0">
                <a:cs typeface="Times New Roman" pitchFamily="18" charset="0"/>
              </a:rPr>
              <a:t>Podsistemi (podprojekti) su tako</a:t>
            </a:r>
            <a:r>
              <a:rPr lang="sr-Latn-CS" altLang="sr-Latn-RS" sz="1600" dirty="0" smtClean="0"/>
              <a:t>đ</a:t>
            </a:r>
            <a:r>
              <a:rPr lang="sr-Latn-CS" altLang="sr-Latn-RS" sz="1600" dirty="0" smtClean="0">
                <a:cs typeface="Times New Roman" pitchFamily="18" charset="0"/>
              </a:rPr>
              <a:t>e funkcionalno i tehnološki povezani i mogu biti sastavljeni od velikog broja podsistema (nivoi WBS – a)</a:t>
            </a:r>
            <a:r>
              <a:rPr lang="en-US" altLang="sr-Latn-RS" sz="1600" dirty="0" smtClean="0"/>
              <a:t> </a:t>
            </a:r>
          </a:p>
          <a:p>
            <a:pPr>
              <a:defRPr/>
            </a:pPr>
            <a:endParaRPr lang="en-US" altLang="sr-Latn-RS" sz="1600" dirty="0"/>
          </a:p>
        </p:txBody>
      </p:sp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479925"/>
            <a:ext cx="4319588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685800"/>
          </a:xfrm>
        </p:spPr>
        <p:txBody>
          <a:bodyPr/>
          <a:lstStyle/>
          <a:p>
            <a:r>
              <a:rPr lang="sr-Latn-CS" altLang="sr-Latn-RS" smtClean="0">
                <a:cs typeface="Times New Roman" panose="02020603050405020304" pitchFamily="18" charset="0"/>
              </a:rPr>
              <a:t>Primavera P6 Enterprise Project Portfolio Management						3</a:t>
            </a:r>
            <a:endParaRPr lang="en-US" altLang="sr-Latn-RS" smtClean="0">
              <a:cs typeface="Times New Roman" panose="02020603050405020304" pitchFamily="18" charset="0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2296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OBS (organizaciona struktura projekta) je organizaciono ustrojstvo projekta, odnosno globalna hijerarhija, koja predstavlja odgovorne menad</a:t>
            </a:r>
            <a:r>
              <a:rPr lang="sr-Latn-CS" altLang="sr-Latn-RS" sz="1800" smtClean="0">
                <a:effectLst/>
              </a:rPr>
              <a:t>ž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ere projekata i delova projekata u preduze</a:t>
            </a:r>
            <a:r>
              <a:rPr lang="sr-Latn-CS" altLang="sr-Latn-RS" sz="1800" smtClean="0">
                <a:effectLst/>
              </a:rPr>
              <a:t>ć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u.</a:t>
            </a:r>
            <a:r>
              <a:rPr lang="en-US" altLang="sr-Latn-RS" sz="1800" smtClean="0">
                <a:effectLst/>
              </a:rPr>
              <a:t> </a:t>
            </a:r>
            <a:endParaRPr lang="sr-Latn-ME" altLang="sr-Latn-RS" sz="1800" smtClean="0">
              <a:effectLst/>
            </a:endParaRPr>
          </a:p>
          <a:p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OBS daje potpuno jasan odgovor na pitanje ko šta radi u projektu ili delovima projekta, odnosno pojedinim fazama projekta. </a:t>
            </a:r>
            <a:endParaRPr lang="sr-Latn-CS" altLang="sr-Latn-RS" sz="1800" smtClean="0">
              <a:effectLst/>
            </a:endParaRPr>
          </a:p>
          <a:p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Svrha 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OBS – a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 je da se utvrdi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:</a:t>
            </a:r>
            <a:endParaRPr lang="sl-SI" altLang="sr-Latn-RS" sz="1800" smtClean="0">
              <a:effectLst/>
            </a:endParaRPr>
          </a:p>
          <a:p>
            <a:pPr lvl="1"/>
            <a:r>
              <a:rPr lang="sr-Latn-CS" altLang="sr-Latn-RS" sz="1800" smtClean="0">
                <a:effectLst/>
              </a:rPr>
              <a:t>K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o je ovlaš</a:t>
            </a:r>
            <a:r>
              <a:rPr lang="sr-Latn-CS" altLang="sr-Latn-RS" sz="1800" smtClean="0">
                <a:effectLst/>
              </a:rPr>
              <a:t>ć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eno lice koje </a:t>
            </a:r>
            <a:r>
              <a:rPr lang="sr-Latn-CS" altLang="sr-Latn-RS" sz="1800" smtClean="0">
                <a:effectLst/>
              </a:rPr>
              <a:t>ć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 obaviti posao</a:t>
            </a:r>
            <a:endParaRPr lang="sr-Latn-CS" altLang="sr-Latn-RS" sz="1800" smtClean="0">
              <a:effectLst/>
            </a:endParaRPr>
          </a:p>
          <a:p>
            <a:pPr lvl="1"/>
            <a:r>
              <a:rPr lang="sr-Latn-CS" altLang="sr-Latn-RS" sz="1800" smtClean="0">
                <a:effectLst/>
              </a:rPr>
              <a:t>K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oje odgovornosti i ovlaš</a:t>
            </a:r>
            <a:r>
              <a:rPr lang="sr-Latn-CS" altLang="sr-Latn-RS" sz="1800" smtClean="0">
                <a:effectLst/>
              </a:rPr>
              <a:t>ć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enja ima to lice</a:t>
            </a:r>
            <a:endParaRPr lang="sr-Latn-CS" altLang="sr-Latn-RS" sz="1800" smtClean="0">
              <a:effectLst/>
            </a:endParaRPr>
          </a:p>
          <a:p>
            <a:pPr lvl="1"/>
            <a:r>
              <a:rPr lang="sr-Latn-CS" altLang="sr-Latn-RS" sz="1800" smtClean="0">
                <a:effectLst/>
              </a:rPr>
              <a:t>K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akav je odnos njegovih odgovornosti i ovlaš</a:t>
            </a:r>
            <a:r>
              <a:rPr lang="sr-Latn-CS" altLang="sr-Latn-RS" sz="1800" smtClean="0">
                <a:effectLst/>
              </a:rPr>
              <a:t>ć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enja prema drugima u organizaciji i prema rukovodstvu. </a:t>
            </a:r>
          </a:p>
          <a:p>
            <a:pPr algn="just"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Prije po</a:t>
            </a:r>
            <a:r>
              <a:rPr lang="sr-Latn-CS" altLang="sr-Latn-RS" sz="1800" smtClean="0">
                <a:effectLst/>
              </a:rPr>
              <a:t>č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etka definisanja OBS – a potrebno je imati WBS i spisak pojedinaca ili organizacionih jedinica koje mogu izvršiti zadatke prikazane WBS ­– om. </a:t>
            </a:r>
            <a:endParaRPr lang="sr-Latn-CS" altLang="sr-Latn-RS" sz="1800" smtClean="0">
              <a:effectLst/>
            </a:endParaRPr>
          </a:p>
          <a:p>
            <a:pPr algn="just"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Nakon formiranja OBS – a poznate su sve faze projekta, tehnološka struktura, svi u</a:t>
            </a:r>
            <a:r>
              <a:rPr lang="sr-Latn-CS" altLang="sr-Latn-RS" sz="1800" smtClean="0">
                <a:effectLst/>
              </a:rPr>
              <a:t>č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esnici u projektu, konkretne odgovornosti i ovlaš</a:t>
            </a:r>
            <a:r>
              <a:rPr lang="sr-Latn-CS" altLang="sr-Latn-RS" sz="1800" smtClean="0">
                <a:effectLst/>
              </a:rPr>
              <a:t>ć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enja.</a:t>
            </a:r>
            <a:endParaRPr lang="sr-Latn-CS" altLang="sr-Latn-RS" sz="1800" smtClean="0">
              <a:effectLst/>
            </a:endParaRPr>
          </a:p>
          <a:p>
            <a:pPr algn="just"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Primavera podr</a:t>
            </a:r>
            <a:r>
              <a:rPr lang="sr-Latn-CS" altLang="sr-Latn-RS" sz="1800" smtClean="0">
                <a:effectLst/>
              </a:rPr>
              <a:t>ž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ava OBS strukturu, za razliku od Project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 – 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a kod koga ova opcija</a:t>
            </a:r>
            <a:r>
              <a:rPr lang="sr-Latn-CS" altLang="sr-Latn-RS" sz="1800" smtClean="0">
                <a:effectLst/>
              </a:rPr>
              <a:t> 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ne postoji.</a:t>
            </a:r>
            <a:endParaRPr lang="en-US" altLang="sr-Latn-RS" sz="1800" smtClean="0">
              <a:effectLst/>
              <a:cs typeface="Times New Roman" panose="02020603050405020304" pitchFamily="18" charset="0"/>
            </a:endParaRPr>
          </a:p>
          <a:p>
            <a:pPr lvl="1"/>
            <a:endParaRPr lang="en-US" altLang="sr-Latn-RS" sz="1800" smtClean="0">
              <a:effectLst/>
            </a:endParaRPr>
          </a:p>
          <a:p>
            <a:pPr>
              <a:lnSpc>
                <a:spcPct val="90000"/>
              </a:lnSpc>
            </a:pPr>
            <a:endParaRPr lang="en-US" altLang="sr-Latn-RS" sz="180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ME" altLang="sr-Latn-RS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Latn-ME"/>
          </a:p>
        </p:txBody>
      </p:sp>
      <p:pic>
        <p:nvPicPr>
          <p:cNvPr id="4915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257300"/>
            <a:ext cx="8802687" cy="544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/>
          <a:lstStyle/>
          <a:p>
            <a:r>
              <a:rPr lang="sr-Latn-CS" altLang="sr-Latn-RS" smtClean="0">
                <a:cs typeface="Times New Roman" panose="02020603050405020304" pitchFamily="18" charset="0"/>
              </a:rPr>
              <a:t>Primavera P6 Enterprise Project Portfolio Management						4</a:t>
            </a:r>
            <a:endParaRPr lang="en-US" altLang="sr-Latn-RS" i="1" smtClean="0">
              <a:cs typeface="Times New Roman" panose="02020603050405020304" pitchFamily="18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00213"/>
            <a:ext cx="8229600" cy="48529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U mrežnom dijagramu aktivnosti, pored međusobnih veza, imaju trajanja, resurse i cijenu, odnosno troškove</a:t>
            </a:r>
          </a:p>
          <a:p>
            <a:pPr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Veze između aktivnosti koje program podržava su: </a:t>
            </a:r>
            <a:endParaRPr lang="en-US" altLang="sr-Latn-RS" sz="1800" smtClean="0">
              <a:effectLst/>
              <a:cs typeface="Times New Roman" panose="02020603050405020304" pitchFamily="18" charset="0"/>
            </a:endParaRPr>
          </a:p>
          <a:p>
            <a:pPr marL="742950" lvl="2" indent="-342900">
              <a:lnSpc>
                <a:spcPct val="90000"/>
              </a:lnSpc>
              <a:buSzPct val="75000"/>
              <a:buFont typeface="Wingdings" panose="05000000000000000000" pitchFamily="2" charset="2"/>
              <a:buChar char="n"/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Finish-to-Start (FS)</a:t>
            </a:r>
          </a:p>
          <a:p>
            <a:pPr marL="742950" lvl="2" indent="-342900">
              <a:lnSpc>
                <a:spcPct val="90000"/>
              </a:lnSpc>
              <a:buSzPct val="75000"/>
              <a:buFont typeface="Wingdings" panose="05000000000000000000" pitchFamily="2" charset="2"/>
              <a:buChar char="n"/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Start-to-Start (SS)</a:t>
            </a:r>
          </a:p>
          <a:p>
            <a:pPr marL="742950" lvl="2" indent="-342900">
              <a:lnSpc>
                <a:spcPct val="90000"/>
              </a:lnSpc>
              <a:buSzPct val="75000"/>
              <a:buFont typeface="Wingdings" panose="05000000000000000000" pitchFamily="2" charset="2"/>
              <a:buChar char="n"/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Finish-to-Finish (FF)</a:t>
            </a:r>
          </a:p>
          <a:p>
            <a:pPr marL="742950" lvl="2" indent="-342900">
              <a:lnSpc>
                <a:spcPct val="90000"/>
              </a:lnSpc>
              <a:buSzPct val="75000"/>
              <a:buFont typeface="Wingdings" panose="05000000000000000000" pitchFamily="2" charset="2"/>
              <a:buChar char="n"/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Start-to-Finish (SF)</a:t>
            </a:r>
            <a:endParaRPr lang="sl-SI" altLang="sr-Latn-RS" sz="1800" smtClean="0">
              <a:effectLst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Sva četiri tipa veza mogu se iskazati sa ili bez vremenskog zaostajanja, koje je suštinski važno za proces upravljanja projektom</a:t>
            </a:r>
          </a:p>
          <a:p>
            <a:r>
              <a:rPr lang="sr-Latn-CS" altLang="sr-Latn-RS" sz="1800" smtClean="0">
                <a:cs typeface="Times New Roman" panose="02020603050405020304" pitchFamily="18" charset="0"/>
              </a:rPr>
              <a:t>Primavera podr</a:t>
            </a:r>
            <a:r>
              <a:rPr lang="sr-Latn-CS" altLang="sr-Latn-RS" sz="1800" smtClean="0"/>
              <a:t>ž</a:t>
            </a:r>
            <a:r>
              <a:rPr lang="sr-Latn-CS" altLang="sr-Latn-RS" sz="1800" smtClean="0">
                <a:cs typeface="Times New Roman" panose="02020603050405020304" pitchFamily="18" charset="0"/>
              </a:rPr>
              <a:t>ava duple veze izme</a:t>
            </a:r>
            <a:r>
              <a:rPr lang="sr-Latn-CS" altLang="sr-Latn-RS" sz="1800" smtClean="0"/>
              <a:t>đ</a:t>
            </a:r>
            <a:r>
              <a:rPr lang="sr-Latn-CS" altLang="sr-Latn-RS" sz="1800" smtClean="0">
                <a:cs typeface="Times New Roman" panose="02020603050405020304" pitchFamily="18" charset="0"/>
              </a:rPr>
              <a:t>u aktivnosti, za razliku od Projecta</a:t>
            </a:r>
          </a:p>
          <a:p>
            <a:pPr>
              <a:lnSpc>
                <a:spcPct val="90000"/>
              </a:lnSpc>
            </a:pPr>
            <a:r>
              <a:rPr lang="sr-Latn-CS" altLang="sr-Latn-RS" sz="1800" smtClean="0">
                <a:cs typeface="Times New Roman" panose="02020603050405020304" pitchFamily="18" charset="0"/>
              </a:rPr>
              <a:t>automatski prora</a:t>
            </a:r>
            <a:r>
              <a:rPr lang="sr-Latn-CS" altLang="sr-Latn-RS" sz="1800" smtClean="0"/>
              <a:t>č</a:t>
            </a:r>
            <a:r>
              <a:rPr lang="sr-Latn-CS" altLang="sr-Latn-RS" sz="1800" smtClean="0">
                <a:cs typeface="Times New Roman" panose="02020603050405020304" pitchFamily="18" charset="0"/>
              </a:rPr>
              <a:t>una mre</a:t>
            </a:r>
            <a:r>
              <a:rPr lang="sr-Latn-CS" altLang="sr-Latn-RS" sz="1800" smtClean="0"/>
              <a:t>ž</a:t>
            </a:r>
            <a:r>
              <a:rPr lang="sr-Latn-CS" altLang="sr-Latn-RS" sz="1800" smtClean="0">
                <a:cs typeface="Times New Roman" panose="02020603050405020304" pitchFamily="18" charset="0"/>
              </a:rPr>
              <a:t>nog plan,a a na osnovu njega i ostalih dinami</a:t>
            </a:r>
            <a:r>
              <a:rPr lang="sr-Latn-CS" altLang="sr-Latn-RS" sz="1800" smtClean="0"/>
              <a:t>č</a:t>
            </a:r>
            <a:r>
              <a:rPr lang="sr-Latn-CS" altLang="sr-Latn-RS" sz="1800" smtClean="0">
                <a:cs typeface="Times New Roman" panose="02020603050405020304" pitchFamily="18" charset="0"/>
              </a:rPr>
              <a:t>kih parametara, primenom metode kriti</a:t>
            </a:r>
            <a:r>
              <a:rPr lang="sr-Latn-CS" altLang="sr-Latn-RS" sz="1800" smtClean="0"/>
              <a:t>č</a:t>
            </a:r>
            <a:r>
              <a:rPr lang="sr-Latn-CS" altLang="sr-Latn-RS" sz="1800" smtClean="0">
                <a:cs typeface="Times New Roman" panose="02020603050405020304" pitchFamily="18" charset="0"/>
              </a:rPr>
              <a:t>nog puta – CPM (Critical Path Method)</a:t>
            </a:r>
            <a:r>
              <a:rPr lang="en-US" altLang="sr-Latn-RS" sz="1800" smtClean="0"/>
              <a:t> </a:t>
            </a:r>
            <a:endParaRPr lang="sl-SI" altLang="sr-Latn-RS" sz="1800" smtClean="0"/>
          </a:p>
          <a:p>
            <a:pPr>
              <a:lnSpc>
                <a:spcPct val="90000"/>
              </a:lnSpc>
            </a:pPr>
            <a:r>
              <a:rPr lang="sr-Latn-CS" altLang="sr-Latn-RS" sz="1800" smtClean="0">
                <a:cs typeface="Times New Roman" panose="02020603050405020304" pitchFamily="18" charset="0"/>
              </a:rPr>
              <a:t>Primavera nema opciju PERT</a:t>
            </a:r>
            <a:r>
              <a:rPr lang="en-US" altLang="sr-Latn-RS" sz="1800" smtClean="0"/>
              <a:t> </a:t>
            </a:r>
            <a:r>
              <a:rPr lang="sr-Latn-ME" altLang="sr-Latn-RS" sz="1800" smtClean="0"/>
              <a:t> proračuna</a:t>
            </a:r>
            <a:endParaRPr lang="sl-SI" altLang="sr-Latn-RS" sz="1800" smtClean="0"/>
          </a:p>
          <a:p>
            <a:pPr>
              <a:lnSpc>
                <a:spcPct val="90000"/>
              </a:lnSpc>
            </a:pPr>
            <a:endParaRPr lang="en-US" altLang="sr-Latn-RS" sz="1800" smtClean="0">
              <a:cs typeface="Times New Roman" panose="02020603050405020304" pitchFamily="18" charset="0"/>
            </a:endParaRPr>
          </a:p>
          <a:p>
            <a:endParaRPr lang="sl-SI" altLang="sr-Latn-RS" sz="1800" smtClean="0"/>
          </a:p>
          <a:p>
            <a:pPr>
              <a:lnSpc>
                <a:spcPct val="90000"/>
              </a:lnSpc>
            </a:pPr>
            <a:endParaRPr lang="sr-Latn-CS" altLang="sr-Latn-RS" sz="1800" smtClean="0">
              <a:effectLst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/>
          <a:lstStyle/>
          <a:p>
            <a:r>
              <a:rPr lang="sr-Latn-CS" altLang="sr-Latn-RS" smtClean="0">
                <a:cs typeface="Times New Roman" panose="02020603050405020304" pitchFamily="18" charset="0"/>
              </a:rPr>
              <a:t>Primavera P6 Enterprise Project Portfolio Management						</a:t>
            </a:r>
            <a:endParaRPr lang="en-US" altLang="sr-Latn-RS" i="1" smtClean="0">
              <a:cs typeface="Times New Roman" panose="02020603050405020304" pitchFamily="18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28775"/>
            <a:ext cx="8229600" cy="4852988"/>
          </a:xfrm>
        </p:spPr>
        <p:txBody>
          <a:bodyPr/>
          <a:lstStyle/>
          <a:p>
            <a:pPr>
              <a:defRPr/>
            </a:pPr>
            <a:endParaRPr lang="sl-SI" altLang="sr-Latn-RS" sz="1800" dirty="0" smtClean="0"/>
          </a:p>
          <a:p>
            <a:pPr>
              <a:lnSpc>
                <a:spcPct val="90000"/>
              </a:lnSpc>
              <a:defRPr/>
            </a:pPr>
            <a:endParaRPr lang="sr-Latn-CS" altLang="sr-Latn-RS" sz="1800" dirty="0">
              <a:effectLst/>
              <a:cs typeface="Times New Roman" pitchFamily="18" charset="0"/>
            </a:endParaRP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577975"/>
            <a:ext cx="8004175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/>
          <a:lstStyle/>
          <a:p>
            <a:r>
              <a:rPr lang="sr-Latn-CS" altLang="sr-Latn-RS" smtClean="0">
                <a:cs typeface="Times New Roman" panose="02020603050405020304" pitchFamily="18" charset="0"/>
              </a:rPr>
              <a:t>Primavera P6 Enterprise Project Portfolio Management						5</a:t>
            </a:r>
            <a:endParaRPr lang="en-US" altLang="sr-Latn-RS" i="1" smtClean="0">
              <a:cs typeface="Times New Roman" panose="02020603050405020304" pitchFamily="18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229600" cy="4924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unos resursa:</a:t>
            </a:r>
          </a:p>
          <a:p>
            <a:pPr lvl="1"/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prvo se formira baza resursa - bazu resursa je mogu</a:t>
            </a:r>
            <a:r>
              <a:rPr lang="sr-Latn-CS" altLang="sr-Latn-RS" sz="1800" smtClean="0">
                <a:effectLst/>
              </a:rPr>
              <a:t>ć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 hijerarhijski formirati</a:t>
            </a:r>
          </a:p>
          <a:p>
            <a:pPr lvl="1"/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nakon definisanja odre</a:t>
            </a:r>
            <a:r>
              <a:rPr lang="sr-Latn-CS" altLang="sr-Latn-RS" sz="1800" smtClean="0">
                <a:effectLst/>
              </a:rPr>
              <a:t>đ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enih parametara dodaju se resursi  aktivnostima</a:t>
            </a:r>
            <a:endParaRPr lang="sr-Latn-CS" altLang="sr-Latn-RS" sz="180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veza između duration (trajanja), units (ukupne resursne jedinice – broj sati za cijelu aktivnost) i resource units/time (pojedinačne resursne jedinice – broj sati na dan) iskazuje sljedećom formulom:</a:t>
            </a:r>
          </a:p>
          <a:p>
            <a:pPr>
              <a:lnSpc>
                <a:spcPct val="90000"/>
              </a:lnSpc>
            </a:pPr>
            <a:endParaRPr lang="sr-Latn-CS" altLang="sr-Latn-RS" sz="1800" smtClean="0">
              <a:effectLst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Duration = Units/(Resource units/time)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 </a:t>
            </a:r>
            <a:endParaRPr lang="sr-Latn-ME" altLang="sr-Latn-RS" sz="1800" smtClean="0">
              <a:effectLst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endParaRPr lang="sr-Latn-ME" altLang="sr-Latn-RS" sz="1800" smtClean="0">
              <a:effectLst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endParaRPr lang="sr-Latn-CS" altLang="sr-Latn-RS" sz="1800" smtClean="0">
              <a:effectLst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postoje četiri tipa proračunavanja aktivnosti - tipovi trajanja (duration type):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 </a:t>
            </a:r>
            <a:endParaRPr lang="sl-SI" altLang="sr-Latn-RS" sz="1800" smtClean="0">
              <a:effectLst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Fixed units/time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 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fixed units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 </a:t>
            </a:r>
            <a:endParaRPr lang="sl-SI" altLang="sr-Latn-RS" sz="1800" smtClean="0">
              <a:effectLst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Fixed units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 </a:t>
            </a: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fixed duration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 </a:t>
            </a:r>
            <a:endParaRPr lang="sl-SI" altLang="sr-Latn-RS" sz="1800" smtClean="0">
              <a:effectLst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Fixed duration &amp; units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 </a:t>
            </a:r>
            <a:endParaRPr lang="sl-SI" altLang="sr-Latn-RS" sz="1800" smtClean="0">
              <a:effectLst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sr-Latn-CS" altLang="sr-Latn-RS" sz="1800" smtClean="0">
                <a:effectLst/>
                <a:cs typeface="Times New Roman" panose="02020603050405020304" pitchFamily="18" charset="0"/>
              </a:rPr>
              <a:t>Fixed duration &amp; units/time</a:t>
            </a:r>
            <a:r>
              <a:rPr lang="en-US" altLang="sr-Latn-RS" sz="1800" smtClean="0">
                <a:effectLst/>
                <a:cs typeface="Times New Roman" panose="02020603050405020304" pitchFamily="18" charset="0"/>
              </a:rPr>
              <a:t> </a:t>
            </a:r>
            <a:endParaRPr lang="sl-SI" altLang="sr-Latn-RS" sz="1800" smtClean="0">
              <a:effectLst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Primjena nezavisnih (samostalnih) softvera za pojedine djelove</a:t>
            </a:r>
            <a:endParaRPr lang="en-GB" altLang="sr-Latn-RS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>
              <a:buSzPct val="100000"/>
              <a:buFont typeface="Times New Roman" panose="02020603050405020304" pitchFamily="18" charset="0"/>
              <a:buAutoNum type="arabicPeriod" startAt="5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praćenje realizacije  (izvještavanje o  projektu, ažuriranje i revizija)</a:t>
            </a:r>
          </a:p>
          <a:p>
            <a:pPr marL="800100" lvl="1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vodjenje gradjevinske knjige i/ili gradjevinskog dnevnika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Ms Word, MS Excel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Norma Base (samo građ. knjiga), Faraon</a:t>
            </a:r>
          </a:p>
          <a:p>
            <a:pPr marL="800100" lvl="1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izrada privremenih situacija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Ms Word, MS Excel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Norma Base, Faraon</a:t>
            </a:r>
          </a:p>
          <a:p>
            <a:pPr marL="800100" lvl="1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razni izvještaji</a:t>
            </a:r>
          </a:p>
          <a:p>
            <a:pPr marL="1200150" lvl="2">
              <a:buSzPct val="100000"/>
            </a:pPr>
            <a:r>
              <a:rPr lang="sr-Latn-CS" altLang="sr-Latn-RS" sz="1500" smtClean="0">
                <a:effectLst/>
                <a:cs typeface="Arial" panose="020B0604020202020204" pitchFamily="34" charset="0"/>
              </a:rPr>
              <a:t>Ms Word, MS Excel</a:t>
            </a:r>
          </a:p>
          <a:p>
            <a:pPr marL="1200150" lvl="2">
              <a:buSzPct val="100000"/>
            </a:pPr>
            <a:endParaRPr lang="sr-Latn-CS" altLang="sr-Latn-RS" sz="1500" smtClean="0">
              <a:effectLst/>
              <a:cs typeface="Arial" panose="020B0604020202020204" pitchFamily="34" charset="0"/>
            </a:endParaRPr>
          </a:p>
          <a:p>
            <a:pPr marL="1200150" lvl="2">
              <a:buSzPct val="100000"/>
            </a:pPr>
            <a:endParaRPr lang="sr-Latn-CS" altLang="sr-Latn-RS" sz="1500" smtClean="0">
              <a:effectLst/>
              <a:cs typeface="Arial" panose="020B0604020202020204" pitchFamily="34" charset="0"/>
            </a:endParaRPr>
          </a:p>
          <a:p>
            <a:pPr marL="400050">
              <a:buSzPct val="100000"/>
              <a:buFont typeface="Times New Roman" panose="02020603050405020304" pitchFamily="18" charset="0"/>
              <a:buAutoNum type="arabicPeriod" startAt="5"/>
            </a:pPr>
            <a:endParaRPr lang="sr-Latn-CS" altLang="sr-Latn-RS" sz="1500" smtClean="0">
              <a:effectLst/>
              <a:cs typeface="Arial" panose="020B0604020202020204" pitchFamily="34" charset="0"/>
            </a:endParaRPr>
          </a:p>
          <a:p>
            <a:pPr marL="400050"/>
            <a:endParaRPr lang="sr-Latn-ME" altLang="en-US" sz="150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/>
          <a:lstStyle/>
          <a:p>
            <a:r>
              <a:rPr lang="sr-Latn-CS" altLang="sr-Latn-RS" sz="3200" i="1" smtClean="0">
                <a:cs typeface="Times New Roman" panose="02020603050405020304" pitchFamily="18" charset="0"/>
              </a:rPr>
              <a:t>Proračunavanje i promjena parametara za izabrani tip aktivnosti u Primaveri</a:t>
            </a:r>
            <a:r>
              <a:rPr lang="en-US" altLang="sr-Latn-RS" sz="3200" i="1" smtClean="0"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101496" name="Group 120"/>
          <p:cNvGraphicFramePr>
            <a:graphicFrameLocks noGrp="1"/>
          </p:cNvGraphicFramePr>
          <p:nvPr>
            <p:ph type="tbl" idx="1"/>
          </p:nvPr>
        </p:nvGraphicFramePr>
        <p:xfrm>
          <a:off x="457200" y="1752600"/>
          <a:ext cx="8229600" cy="4511676"/>
        </p:xfrm>
        <a:graphic>
          <a:graphicData uri="http://schemas.openxmlformats.org/drawingml/2006/table">
            <a:tbl>
              <a:tblPr/>
              <a:tblGrid>
                <a:gridCol w="1646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6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62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6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19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Tip trajanja aktivnosti</a:t>
                      </a:r>
                      <a:r>
                        <a:rPr kumimoji="0" lang="en-US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Kada se promijeni Units, mijenja se</a:t>
                      </a:r>
                      <a:r>
                        <a:rPr kumimoji="0" lang="en-US" alt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Kada se promijeni Duration, mijenja se:</a:t>
                      </a:r>
                      <a:r>
                        <a:rPr kumimoji="0" lang="en-US" alt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Kada se promijeni Units/time, mijenja se:</a:t>
                      </a:r>
                      <a:r>
                        <a:rPr kumimoji="0" lang="en-US" alt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Kada se doda ili oduzme resurs, mijenja se:</a:t>
                      </a:r>
                      <a:r>
                        <a:rPr kumimoji="0" lang="en-US" altLang="sr-Latn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3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Fixed units/time</a:t>
                      </a:r>
                      <a:r>
                        <a:rPr kumimoji="0" lang="en-US" altLang="sr-Latn-R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Duration</a:t>
                      </a:r>
                      <a:r>
                        <a:rPr kumimoji="0" lang="en-U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Duration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Duration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Fixed units</a:t>
                      </a:r>
                      <a:r>
                        <a:rPr kumimoji="0" lang="en-US" altLang="sr-Latn-R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Duration</a:t>
                      </a:r>
                      <a:r>
                        <a:rPr kumimoji="0" lang="en-U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Units/time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Duration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Duration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Fixed duration &amp; units</a:t>
                      </a:r>
                      <a:r>
                        <a:rPr kumimoji="0" lang="en-US" altLang="sr-Latn-R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Units/time</a:t>
                      </a:r>
                      <a:r>
                        <a:rPr kumimoji="0" lang="en-U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Units/time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Units/time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Fixed duration &amp; units/time</a:t>
                      </a:r>
                      <a:r>
                        <a:rPr kumimoji="0" lang="en-US" altLang="sr-Latn-R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Units/time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altLang="sr-Latn-R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Units</a:t>
                      </a:r>
                      <a:endParaRPr kumimoji="0" lang="en-US" altLang="sr-Latn-R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3250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t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F6AF3F2-42AE-46AA-80B0-DC3778CF3293}" type="slidenum">
              <a:rPr lang="en-US" altLang="sr-Latn-RS" sz="14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n-US" altLang="sr-Latn-RS" sz="14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07950"/>
            <a:ext cx="8229600" cy="990600"/>
          </a:xfrm>
        </p:spPr>
        <p:txBody>
          <a:bodyPr/>
          <a:lstStyle/>
          <a:p>
            <a:r>
              <a:rPr lang="sr-Latn-CS" altLang="sr-Latn-RS" sz="3200" smtClean="0"/>
              <a:t>Primavera P6 Enterprise Project Portfolio Management					6</a:t>
            </a:r>
            <a:endParaRPr lang="en-US" altLang="sr-Latn-RS" sz="3200" smtClean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903787"/>
          </a:xfrm>
        </p:spPr>
        <p:txBody>
          <a:bodyPr/>
          <a:lstStyle/>
          <a:p>
            <a:pPr algn="just">
              <a:lnSpc>
                <a:spcPct val="90000"/>
              </a:lnSpc>
              <a:defRPr/>
            </a:pPr>
            <a:r>
              <a:rPr lang="sr-Latn-CS" altLang="sr-Latn-RS" sz="1800" dirty="0" smtClean="0">
                <a:effectLst/>
                <a:cs typeface="Times New Roman" pitchFamily="18" charset="0"/>
              </a:rPr>
              <a:t>finansijama </a:t>
            </a:r>
            <a:r>
              <a:rPr lang="sr-Latn-CS" altLang="sr-Latn-RS" sz="1800" dirty="0">
                <a:effectLst/>
                <a:cs typeface="Times New Roman" pitchFamily="18" charset="0"/>
              </a:rPr>
              <a:t>na projektu se upravlja preko opcije Expenses</a:t>
            </a:r>
            <a:endParaRPr lang="sl-SI" altLang="sr-Latn-RS" sz="1800" dirty="0">
              <a:effectLst/>
            </a:endParaRPr>
          </a:p>
          <a:p>
            <a:pPr algn="just">
              <a:lnSpc>
                <a:spcPct val="90000"/>
              </a:lnSpc>
              <a:defRPr/>
            </a:pPr>
            <a:r>
              <a:rPr lang="sr-Latn-CS" altLang="sr-Latn-RS" sz="1800" dirty="0" smtClean="0">
                <a:effectLst/>
                <a:cs typeface="Times New Roman" pitchFamily="18" charset="0"/>
              </a:rPr>
              <a:t>moguće </a:t>
            </a:r>
            <a:r>
              <a:rPr lang="sr-Latn-CS" altLang="sr-Latn-RS" sz="1800" dirty="0">
                <a:effectLst/>
                <a:cs typeface="Times New Roman" pitchFamily="18" charset="0"/>
              </a:rPr>
              <a:t>je uspostaviti veoma razgranatu troškovnu hijerarhijsku </a:t>
            </a:r>
            <a:r>
              <a:rPr lang="sr-Latn-CS" altLang="sr-Latn-RS" sz="1800" dirty="0" smtClean="0">
                <a:effectLst/>
                <a:cs typeface="Times New Roman" pitchFamily="18" charset="0"/>
              </a:rPr>
              <a:t>strukturu</a:t>
            </a:r>
          </a:p>
          <a:p>
            <a:pPr algn="just">
              <a:lnSpc>
                <a:spcPct val="90000"/>
              </a:lnSpc>
              <a:defRPr/>
            </a:pPr>
            <a:endParaRPr lang="sr-Latn-CS" altLang="sr-Latn-RS" sz="1800" dirty="0" smtClean="0">
              <a:effectLst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defRPr/>
            </a:pPr>
            <a:r>
              <a:rPr lang="sr-Latn-CS" altLang="sr-Latn-RS" sz="1800" dirty="0" smtClean="0">
                <a:effectLst/>
                <a:cs typeface="Times New Roman" pitchFamily="18" charset="0"/>
              </a:rPr>
              <a:t>PRACENJE REALIZACIJE PLANA</a:t>
            </a:r>
          </a:p>
          <a:p>
            <a:pPr marL="0" indent="0" algn="just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r-Latn-CS" altLang="sr-Latn-RS" sz="1800" dirty="0" smtClean="0">
                <a:effectLst/>
                <a:cs typeface="Times New Roman" pitchFamily="18" charset="0"/>
              </a:rPr>
              <a:t>(slicno kao u Ms Project-u)</a:t>
            </a:r>
            <a:endParaRPr lang="en-US" altLang="sr-Latn-RS" sz="1800" dirty="0">
              <a:effectLst/>
              <a:cs typeface="Times New Roman" pitchFamily="18" charset="0"/>
            </a:endParaRPr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922588"/>
            <a:ext cx="6049962" cy="395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r-Latn-ME" altLang="sr-Latn-RS" smtClean="0"/>
              <a:t>NORMA BASE					</a:t>
            </a:r>
            <a:br>
              <a:rPr lang="sr-Latn-ME" altLang="sr-Latn-RS" smtClean="0"/>
            </a:br>
            <a:r>
              <a:rPr lang="sr-Latn-ME" altLang="sr-Latn-RS" smtClean="0"/>
              <a:t>Radimpex software, Srbija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sr-Latn-M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NORMA BASE					1</a:t>
            </a:r>
            <a:br>
              <a:rPr lang="sr-Latn-ME" altLang="sr-Latn-RS" smtClean="0"/>
            </a:br>
            <a:r>
              <a:rPr lang="sr-Latn-ME" altLang="sr-Latn-RS" smtClean="0"/>
              <a:t>Radimpex software, Srbija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altLang="sr-Latn-RS" sz="1800" smtClean="0">
                <a:effectLst/>
              </a:rPr>
              <a:t>namijenjen: </a:t>
            </a:r>
            <a:r>
              <a:rPr lang="vi-VN" altLang="sr-Latn-RS" sz="1800" smtClean="0">
                <a:effectLst/>
              </a:rPr>
              <a:t>projektntima, izvođačima, inženjering firmama i investitorima. </a:t>
            </a:r>
            <a:endParaRPr lang="sr-Latn-ME" altLang="sr-Latn-RS" sz="1800" smtClean="0">
              <a:effectLst/>
            </a:endParaRPr>
          </a:p>
          <a:p>
            <a:r>
              <a:rPr lang="sr-Latn-ME" altLang="sr-Latn-RS" sz="1800" smtClean="0">
                <a:effectLst/>
              </a:rPr>
              <a:t>Osnovne funkcionalnosti:</a:t>
            </a:r>
          </a:p>
          <a:p>
            <a:pPr lvl="1"/>
            <a:r>
              <a:rPr lang="vi-VN" altLang="sr-Latn-RS" sz="1800" smtClean="0">
                <a:effectLst/>
              </a:rPr>
              <a:t>izrad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 predm</a:t>
            </a:r>
            <a:r>
              <a:rPr lang="sr-Latn-ME" altLang="sr-Latn-RS" sz="1800" smtClean="0">
                <a:effectLst/>
              </a:rPr>
              <a:t>j</a:t>
            </a:r>
            <a:r>
              <a:rPr lang="vi-VN" altLang="sr-Latn-RS" sz="1800" smtClean="0">
                <a:effectLst/>
              </a:rPr>
              <a:t>era, predračuna, tendera, </a:t>
            </a:r>
            <a:endParaRPr lang="sr-Latn-ME" altLang="sr-Latn-RS" sz="1800" smtClean="0">
              <a:effectLst/>
            </a:endParaRPr>
          </a:p>
          <a:p>
            <a:pPr lvl="1"/>
            <a:r>
              <a:rPr lang="sr-Latn-ME" altLang="sr-Latn-RS" sz="1800" smtClean="0">
                <a:effectLst/>
              </a:rPr>
              <a:t>izrada </a:t>
            </a:r>
            <a:r>
              <a:rPr lang="vi-VN" altLang="sr-Latn-RS" sz="1800" smtClean="0">
                <a:effectLst/>
              </a:rPr>
              <a:t>kalkulacij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 i analiz</a:t>
            </a:r>
            <a:r>
              <a:rPr lang="sr-Latn-ME" altLang="sr-Latn-RS" sz="1800" smtClean="0">
                <a:effectLst/>
              </a:rPr>
              <a:t>a</a:t>
            </a:r>
            <a:r>
              <a:rPr lang="vi-VN" altLang="sr-Latn-RS" sz="1800" smtClean="0">
                <a:effectLst/>
              </a:rPr>
              <a:t> c</a:t>
            </a:r>
            <a:r>
              <a:rPr lang="sr-Latn-ME" altLang="sr-Latn-RS" sz="1800" smtClean="0">
                <a:effectLst/>
              </a:rPr>
              <a:t>ij</a:t>
            </a:r>
            <a:r>
              <a:rPr lang="vi-VN" altLang="sr-Latn-RS" sz="1800" smtClean="0">
                <a:effectLst/>
              </a:rPr>
              <a:t>ena</a:t>
            </a:r>
            <a:endParaRPr lang="sr-Latn-ME" altLang="sr-Latn-RS" sz="1800" smtClean="0">
              <a:effectLst/>
            </a:endParaRPr>
          </a:p>
          <a:p>
            <a:pPr lvl="1"/>
            <a:r>
              <a:rPr lang="sr-Latn-ME" altLang="sr-Latn-RS" sz="1800" smtClean="0">
                <a:effectLst/>
              </a:rPr>
              <a:t>izrada </a:t>
            </a:r>
            <a:r>
              <a:rPr lang="vi-VN" altLang="sr-Latn-RS" sz="1800" smtClean="0">
                <a:effectLst/>
              </a:rPr>
              <a:t>situacija, vođenje građevinske knjige</a:t>
            </a:r>
            <a:endParaRPr lang="sr-Latn-ME" altLang="sr-Latn-RS" sz="1800" smtClean="0">
              <a:effectLst/>
            </a:endParaRPr>
          </a:p>
          <a:p>
            <a:r>
              <a:rPr lang="sr-Latn-ME" altLang="sr-Latn-RS" sz="1800" smtClean="0">
                <a:effectLst/>
              </a:rPr>
              <a:t>Najnovija verzija; NormaBase 4Pro</a:t>
            </a:r>
          </a:p>
          <a:p>
            <a:r>
              <a:rPr lang="sr-Latn-ME" altLang="sr-Latn-RS" sz="1800" smtClean="0">
                <a:effectLst/>
              </a:rPr>
              <a:t>Trenutna cijena 1000 €</a:t>
            </a:r>
          </a:p>
          <a:p>
            <a:r>
              <a:rPr lang="sr-Latn-ME" altLang="sr-Latn-RS" sz="1800" smtClean="0">
                <a:effectLst/>
              </a:rPr>
              <a:t>postoji demo varijanta (http://www.radimpex.rs/download.php?lang=sr&amp;id=3)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NORMA BASE					2</a:t>
            </a:r>
            <a:br>
              <a:rPr lang="sr-Latn-ME" altLang="sr-Latn-RS" smtClean="0"/>
            </a:br>
            <a:r>
              <a:rPr lang="sr-Latn-ME" altLang="sr-Latn-RS" smtClean="0"/>
              <a:t>Radimpex software, Srbija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altLang="sr-Latn-RS" sz="1600" smtClean="0">
                <a:effectLst/>
              </a:rPr>
              <a:t>Osnovne informacije o programu</a:t>
            </a:r>
            <a:r>
              <a:rPr lang="sr-Latn-ME" altLang="sr-Latn-RS" sz="1600" smtClean="0">
                <a:effectLst/>
              </a:rPr>
              <a:t>:</a:t>
            </a:r>
            <a:endParaRPr lang="vi-VN" altLang="sr-Latn-RS" sz="1600" smtClean="0">
              <a:effectLst/>
            </a:endParaRPr>
          </a:p>
          <a:p>
            <a:pPr lvl="1"/>
            <a:r>
              <a:rPr lang="sr-Latn-ME" altLang="sr-Latn-RS" sz="1600" smtClean="0">
                <a:effectLst/>
              </a:rPr>
              <a:t>u</a:t>
            </a:r>
            <a:r>
              <a:rPr lang="vi-VN" altLang="sr-Latn-RS" sz="1600" smtClean="0">
                <a:effectLst/>
              </a:rPr>
              <a:t>z program se isporučuje aktuelna baza normativa i resursa koja sadrži preko 20 hiljada normi</a:t>
            </a:r>
            <a:r>
              <a:rPr lang="sr-Latn-ME" altLang="sr-Latn-RS" sz="1600" smtClean="0">
                <a:effectLst/>
              </a:rPr>
              <a:t>, sa jednostavnom i efikasnom pretragom </a:t>
            </a:r>
            <a:r>
              <a:rPr lang="vi-VN" altLang="sr-Latn-RS" sz="1600" smtClean="0">
                <a:effectLst/>
              </a:rPr>
              <a:t>(pretraga po šifri, delu šifre, delu naziva, sadržaju opisa)</a:t>
            </a:r>
            <a:endParaRPr lang="sr-Latn-ME" altLang="sr-Latn-RS" sz="1600" smtClean="0">
              <a:effectLst/>
            </a:endParaRPr>
          </a:p>
          <a:p>
            <a:pPr lvl="1"/>
            <a:r>
              <a:rPr lang="sr-Latn-ME" altLang="sr-Latn-RS" sz="1600" smtClean="0">
                <a:effectLst/>
              </a:rPr>
              <a:t>Program, osim toga, sadrži </a:t>
            </a:r>
            <a:r>
              <a:rPr lang="vi-VN" altLang="sr-Latn-RS" sz="1600" smtClean="0">
                <a:effectLst/>
              </a:rPr>
              <a:t>baz</a:t>
            </a:r>
            <a:r>
              <a:rPr lang="sr-Latn-ME" altLang="sr-Latn-RS" sz="1600" smtClean="0">
                <a:effectLst/>
              </a:rPr>
              <a:t>u</a:t>
            </a:r>
            <a:r>
              <a:rPr lang="vi-VN" altLang="sr-Latn-RS" sz="1600" smtClean="0">
                <a:effectLst/>
              </a:rPr>
              <a:t> pozicija, pri</a:t>
            </a:r>
            <a:r>
              <a:rPr lang="sr-Latn-ME" altLang="sr-Latn-RS" sz="1600" smtClean="0">
                <a:effectLst/>
              </a:rPr>
              <a:t> </a:t>
            </a:r>
            <a:r>
              <a:rPr lang="vi-VN" altLang="sr-Latn-RS" sz="1600" smtClean="0">
                <a:effectLst/>
              </a:rPr>
              <a:t>čemu sve tri baze predstavljaju jednu c</a:t>
            </a:r>
            <a:r>
              <a:rPr lang="sr-Latn-ME" altLang="sr-Latn-RS" sz="1600" smtClean="0">
                <a:effectLst/>
              </a:rPr>
              <a:t>j</a:t>
            </a:r>
            <a:r>
              <a:rPr lang="vi-VN" altLang="sr-Latn-RS" sz="1600" smtClean="0">
                <a:effectLst/>
              </a:rPr>
              <a:t>elinu i međusobno su povezane. Pored ovoga, korisniku</a:t>
            </a:r>
            <a:r>
              <a:rPr lang="sr-Latn-ME" altLang="sr-Latn-RS" sz="1600" smtClean="0">
                <a:effectLst/>
              </a:rPr>
              <a:t> </a:t>
            </a:r>
            <a:r>
              <a:rPr lang="vi-VN" altLang="sr-Latn-RS" sz="1600" smtClean="0">
                <a:effectLst/>
              </a:rPr>
              <a:t>je ostavljena i mogućnost da sam kreira svoje baze podataka prema svojim specifičnim</a:t>
            </a:r>
            <a:r>
              <a:rPr lang="sr-Latn-ME" altLang="sr-Latn-RS" sz="1600" smtClean="0">
                <a:effectLst/>
              </a:rPr>
              <a:t> </a:t>
            </a:r>
            <a:r>
              <a:rPr lang="vi-VN" altLang="sr-Latn-RS" sz="1600" smtClean="0">
                <a:effectLst/>
              </a:rPr>
              <a:t>potrebama.</a:t>
            </a:r>
            <a:endParaRPr lang="sr-Latn-ME" altLang="sr-Latn-RS" sz="1600" smtClean="0">
              <a:effectLst/>
            </a:endParaRPr>
          </a:p>
          <a:p>
            <a:pPr lvl="1"/>
            <a:r>
              <a:rPr lang="vi-VN" altLang="sr-Latn-RS" sz="1600" smtClean="0">
                <a:effectLst/>
              </a:rPr>
              <a:t>svi d</a:t>
            </a:r>
            <a:r>
              <a:rPr lang="sr-Latn-ME" altLang="sr-Latn-RS" sz="1600" smtClean="0">
                <a:effectLst/>
              </a:rPr>
              <a:t>j</a:t>
            </a:r>
            <a:r>
              <a:rPr lang="vi-VN" altLang="sr-Latn-RS" sz="1600" smtClean="0">
                <a:effectLst/>
              </a:rPr>
              <a:t>elovi baze podataka se mogu lako m</a:t>
            </a:r>
            <a:r>
              <a:rPr lang="sr-Latn-ME" altLang="sr-Latn-RS" sz="1600" smtClean="0">
                <a:effectLst/>
              </a:rPr>
              <a:t>ij</a:t>
            </a:r>
            <a:r>
              <a:rPr lang="vi-VN" altLang="sr-Latn-RS" sz="1600" smtClean="0">
                <a:effectLst/>
              </a:rPr>
              <a:t>enjati i prilagođavati potrebama korisnika</a:t>
            </a:r>
            <a:endParaRPr lang="sr-Latn-ME" altLang="sr-Latn-RS" sz="1600" smtClean="0">
              <a:effectLst/>
            </a:endParaRPr>
          </a:p>
          <a:p>
            <a:pPr lvl="1"/>
            <a:r>
              <a:rPr lang="sr-Latn-ME" altLang="sr-Latn-RS" sz="1600" smtClean="0">
                <a:effectLst/>
              </a:rPr>
              <a:t>tri tipa resursa: materijal, mehanizacija, radna snaga (k</a:t>
            </a:r>
            <a:r>
              <a:rPr lang="vi-VN" altLang="sr-Latn-RS" sz="1600" smtClean="0">
                <a:effectLst/>
              </a:rPr>
              <a:t>lasifikacija radne snage prema kvalifikaciji i prema zanimanju radnika</a:t>
            </a:r>
            <a:r>
              <a:rPr lang="sr-Latn-ME" altLang="sr-Latn-RS" sz="1600" smtClean="0">
                <a:effectLst/>
              </a:rPr>
              <a:t>)</a:t>
            </a:r>
          </a:p>
          <a:p>
            <a:pPr lvl="1"/>
            <a:r>
              <a:rPr lang="sr-Latn-ME" altLang="sr-Latn-RS" sz="1600" smtClean="0">
                <a:effectLst/>
              </a:rPr>
              <a:t>jednostavnost izrade izvještaja (predmjera, predračuna, analiza cijena, ponuda, situacija itd) i raznovrsnost dizajna izvještaja</a:t>
            </a:r>
          </a:p>
          <a:p>
            <a:pPr lvl="1"/>
            <a:r>
              <a:rPr lang="vi-VN" altLang="sr-Latn-RS" sz="1600" smtClean="0">
                <a:effectLst/>
              </a:rPr>
              <a:t>podržan uvoz podataka iz Excel-a</a:t>
            </a:r>
            <a:endParaRPr lang="sr-Latn-ME" altLang="sr-Latn-RS" sz="1600" smtClean="0">
              <a:effectLst/>
            </a:endParaRPr>
          </a:p>
          <a:p>
            <a:pPr lvl="1"/>
            <a:endParaRPr lang="sr-Latn-ME" altLang="sr-Latn-RS" sz="1600" smtClean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altLang="sr-Latn-RS" smtClean="0"/>
              <a:t>NORMA BASE					3</a:t>
            </a:r>
            <a:br>
              <a:rPr lang="sr-Latn-ME" altLang="sr-Latn-RS" smtClean="0"/>
            </a:br>
            <a:r>
              <a:rPr lang="sr-Latn-ME" altLang="sr-Latn-RS" smtClean="0"/>
              <a:t>Radimpex software, Srbija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vi-VN" altLang="en-US" sz="1600" smtClean="0">
                <a:effectLst/>
              </a:rPr>
              <a:t>omogućena je dvosm</a:t>
            </a:r>
            <a:r>
              <a:rPr lang="sr-Latn-ME" altLang="en-US" sz="1600" smtClean="0">
                <a:effectLst/>
              </a:rPr>
              <a:t>j</a:t>
            </a:r>
            <a:r>
              <a:rPr lang="vi-VN" altLang="en-US" sz="1600" smtClean="0">
                <a:effectLst/>
              </a:rPr>
              <a:t>erna veza sa drugim korisnicima ovog programa (razm</a:t>
            </a:r>
            <a:r>
              <a:rPr lang="sr-Latn-ME" altLang="en-US" sz="1600" smtClean="0">
                <a:effectLst/>
              </a:rPr>
              <a:t>j</a:t>
            </a:r>
            <a:r>
              <a:rPr lang="vi-VN" altLang="en-US" sz="1600" smtClean="0">
                <a:effectLst/>
              </a:rPr>
              <a:t>ena normativa, tipskih pozicija, izv</a:t>
            </a:r>
            <a:r>
              <a:rPr lang="sr-Latn-ME" altLang="en-US" sz="1600" smtClean="0">
                <a:effectLst/>
              </a:rPr>
              <a:t>j</a:t>
            </a:r>
            <a:r>
              <a:rPr lang="vi-VN" altLang="en-US" sz="1600" smtClean="0">
                <a:effectLst/>
              </a:rPr>
              <a:t>eštaja, c</a:t>
            </a:r>
            <a:r>
              <a:rPr lang="sr-Latn-ME" altLang="en-US" sz="1600" smtClean="0">
                <a:effectLst/>
              </a:rPr>
              <a:t>ij</a:t>
            </a:r>
            <a:r>
              <a:rPr lang="vi-VN" altLang="en-US" sz="1600" smtClean="0">
                <a:effectLst/>
              </a:rPr>
              <a:t>ena resursa i kompletne baze)</a:t>
            </a:r>
            <a:endParaRPr lang="sr-Latn-ME" altLang="en-US" sz="1600" smtClean="0">
              <a:effectLst/>
            </a:endParaRPr>
          </a:p>
          <a:p>
            <a:pPr lvl="1"/>
            <a:r>
              <a:rPr lang="sr-Latn-ME" altLang="en-US" sz="1600" smtClean="0">
                <a:effectLst/>
              </a:rPr>
              <a:t>uz izradu predmjera mogućnost izrade analiza cijena (čak i za predmjere izrađene u Excel-u)</a:t>
            </a:r>
          </a:p>
          <a:p>
            <a:pPr lvl="1"/>
            <a:r>
              <a:rPr lang="sr-Latn-ME" altLang="en-US" sz="1600" smtClean="0">
                <a:effectLst/>
              </a:rPr>
              <a:t>f</a:t>
            </a:r>
            <a:r>
              <a:rPr lang="vi-VN" altLang="en-US" sz="1600" smtClean="0">
                <a:effectLst/>
              </a:rPr>
              <a:t>ormiranje proizvoljnog broja c</a:t>
            </a:r>
            <a:r>
              <a:rPr lang="sr-Latn-ME" altLang="en-US" sz="1600" smtClean="0">
                <a:effectLst/>
              </a:rPr>
              <a:t>j</a:t>
            </a:r>
            <a:r>
              <a:rPr lang="vi-VN" altLang="en-US" sz="1600" smtClean="0">
                <a:effectLst/>
              </a:rPr>
              <a:t>enovnika u različitim valutama i na nivou baze pozicija i na nivou izv</a:t>
            </a:r>
            <a:r>
              <a:rPr lang="sr-Latn-ME" altLang="en-US" sz="1600" smtClean="0">
                <a:effectLst/>
              </a:rPr>
              <a:t>j</a:t>
            </a:r>
            <a:r>
              <a:rPr lang="vi-VN" altLang="en-US" sz="1600" smtClean="0">
                <a:effectLst/>
              </a:rPr>
              <a:t>eštaja, razm</a:t>
            </a:r>
            <a:r>
              <a:rPr lang="sr-Latn-ME" altLang="en-US" sz="1600" smtClean="0">
                <a:effectLst/>
              </a:rPr>
              <a:t>j</a:t>
            </a:r>
            <a:r>
              <a:rPr lang="vi-VN" altLang="en-US" sz="1600" smtClean="0">
                <a:effectLst/>
              </a:rPr>
              <a:t>ena c</a:t>
            </a:r>
            <a:r>
              <a:rPr lang="sr-Latn-ME" altLang="en-US" sz="1600" smtClean="0">
                <a:effectLst/>
              </a:rPr>
              <a:t>ij</a:t>
            </a:r>
            <a:r>
              <a:rPr lang="vi-VN" altLang="en-US" sz="1600" smtClean="0">
                <a:effectLst/>
              </a:rPr>
              <a:t>ena između različitih c</a:t>
            </a:r>
            <a:r>
              <a:rPr lang="sr-Latn-ME" altLang="en-US" sz="1600" smtClean="0">
                <a:effectLst/>
              </a:rPr>
              <a:t>j</a:t>
            </a:r>
            <a:r>
              <a:rPr lang="vi-VN" altLang="en-US" sz="1600" smtClean="0">
                <a:effectLst/>
              </a:rPr>
              <a:t>enovnika, kao i njihova linearna i procentualna prom</a:t>
            </a:r>
            <a:r>
              <a:rPr lang="sr-Latn-ME" altLang="en-US" sz="1600" smtClean="0">
                <a:effectLst/>
              </a:rPr>
              <a:t>j</a:t>
            </a:r>
            <a:r>
              <a:rPr lang="vi-VN" altLang="en-US" sz="1600" smtClean="0">
                <a:effectLst/>
              </a:rPr>
              <a:t>ena i konverzija</a:t>
            </a:r>
            <a:endParaRPr lang="sr-Latn-ME" altLang="en-US" sz="1600" smtClean="0">
              <a:effectLst/>
            </a:endParaRPr>
          </a:p>
          <a:p>
            <a:pPr lvl="1"/>
            <a:r>
              <a:rPr lang="sr-Latn-ME" altLang="en-US" sz="1600" smtClean="0">
                <a:effectLst/>
              </a:rPr>
              <a:t>mogućnost obračuna režijskih </a:t>
            </a:r>
            <a:r>
              <a:rPr lang="vi-VN" altLang="en-US" sz="1600" smtClean="0">
                <a:effectLst/>
              </a:rPr>
              <a:t>tro</a:t>
            </a:r>
            <a:r>
              <a:rPr lang="sr-Latn-ME" altLang="en-US" sz="1600" smtClean="0">
                <a:effectLst/>
              </a:rPr>
              <a:t>š</a:t>
            </a:r>
            <a:r>
              <a:rPr lang="vi-VN" altLang="en-US" sz="1600" smtClean="0">
                <a:effectLst/>
              </a:rPr>
              <a:t>kov</a:t>
            </a:r>
            <a:r>
              <a:rPr lang="sr-Latn-ME" altLang="en-US" sz="1600" smtClean="0">
                <a:effectLst/>
              </a:rPr>
              <a:t>a</a:t>
            </a:r>
            <a:r>
              <a:rPr lang="vi-VN" altLang="en-US" sz="1600" smtClean="0">
                <a:effectLst/>
              </a:rPr>
              <a:t> množenjem koeficijenata koji mogu biti na nivou pozicija, vrsta radova i c</a:t>
            </a:r>
            <a:r>
              <a:rPr lang="sr-Latn-ME" altLang="en-US" sz="1600" smtClean="0">
                <a:effectLst/>
              </a:rPr>
              <a:t>ij</a:t>
            </a:r>
            <a:r>
              <a:rPr lang="vi-VN" altLang="en-US" sz="1600" smtClean="0">
                <a:effectLst/>
              </a:rPr>
              <a:t>elog izveštaja</a:t>
            </a:r>
            <a:endParaRPr lang="sr-Latn-ME" altLang="en-US" sz="1600" smtClean="0">
              <a:effectLst/>
            </a:endParaRPr>
          </a:p>
          <a:p>
            <a:pPr lvl="1"/>
            <a:r>
              <a:rPr lang="sr-Latn-ME" altLang="en-US" sz="1600" smtClean="0">
                <a:effectLst/>
              </a:rPr>
              <a:t>f</a:t>
            </a:r>
            <a:r>
              <a:rPr lang="vi-VN" altLang="en-US" sz="1600" smtClean="0">
                <a:effectLst/>
              </a:rPr>
              <a:t>ormiranje dokaznica uz pomoć funkcionalnog kalkulatora ali i uz pomoć posebnog dodatka za AutoCAD i BricsCAD za dobijanje m</a:t>
            </a:r>
            <a:r>
              <a:rPr lang="sr-Latn-ME" altLang="en-US" sz="1600" smtClean="0">
                <a:effectLst/>
              </a:rPr>
              <a:t>j</a:t>
            </a:r>
            <a:r>
              <a:rPr lang="vi-VN" altLang="en-US" sz="1600" smtClean="0">
                <a:effectLst/>
              </a:rPr>
              <a:t>era iz DWG crteža AutoCAD-a i BricsCAD-a</a:t>
            </a:r>
            <a:endParaRPr lang="sr-Latn-ME" altLang="en-US" sz="1600" smtClean="0">
              <a:effectLst/>
            </a:endParaRPr>
          </a:p>
          <a:p>
            <a:pPr lvl="1"/>
            <a:r>
              <a:rPr lang="vi-VN" altLang="en-US" sz="1600" smtClean="0">
                <a:effectLst/>
              </a:rPr>
              <a:t>praćenje realizacije projekta preko izrade situacija i građevinske knjige kojima se vodi evidencija i ažurira stanje izvedenih radova i kalkuliše novčana suma za naplatu.</a:t>
            </a:r>
            <a:r>
              <a:rPr lang="vi-VN" altLang="en-US" sz="1600" smtClean="0"/>
              <a:t/>
            </a:r>
            <a:br>
              <a:rPr lang="vi-VN" altLang="en-US" sz="1600" smtClean="0"/>
            </a:br>
            <a:endParaRPr lang="sr-Latn-ME" altLang="en-US" sz="160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0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4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5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6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7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8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9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0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4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5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6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7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8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9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0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4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5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6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7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8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9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0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4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5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6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7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8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9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0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6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7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8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9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1674</TotalTime>
  <Words>3836</Words>
  <Application>Microsoft Office PowerPoint</Application>
  <PresentationFormat>On-screen Show (4:3)</PresentationFormat>
  <Paragraphs>386</Paragraphs>
  <Slides>51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Times New Roman</vt:lpstr>
      <vt:lpstr>Arial</vt:lpstr>
      <vt:lpstr>Wingdings</vt:lpstr>
      <vt:lpstr>Tahoma</vt:lpstr>
      <vt:lpstr>Flow</vt:lpstr>
      <vt:lpstr>Pregled softvera za upravljanje projektima</vt:lpstr>
      <vt:lpstr>Uloga softvera u upravljanju projektima</vt:lpstr>
      <vt:lpstr>Primjena softvera za pojedine zadatke u upravljanju projektima</vt:lpstr>
      <vt:lpstr>Primjena nezavisnih (samostalnih) softvera za pojedine djelove</vt:lpstr>
      <vt:lpstr>Primjena nezavisnih (samostalnih) softvera za pojedine djelove</vt:lpstr>
      <vt:lpstr>NORMA BASE      Radimpex software, Srbija</vt:lpstr>
      <vt:lpstr>NORMA BASE     1 Radimpex software, Srbija</vt:lpstr>
      <vt:lpstr>NORMA BASE     2 Radimpex software, Srbija</vt:lpstr>
      <vt:lpstr>NORMA BASE     3 Radimpex software, Srbija</vt:lpstr>
      <vt:lpstr>Resursi i cjenovnici</vt:lpstr>
      <vt:lpstr>Baza normativa</vt:lpstr>
      <vt:lpstr>Analiza cijena</vt:lpstr>
      <vt:lpstr>Otvaranje novih projekata</vt:lpstr>
      <vt:lpstr>Kreiranje izvještaja</vt:lpstr>
      <vt:lpstr>Kreiranje izvještaja</vt:lpstr>
      <vt:lpstr>Dodavanje dokaznica mjera</vt:lpstr>
      <vt:lpstr>Štampanje izvještaja</vt:lpstr>
      <vt:lpstr>Formiranje situacija</vt:lpstr>
      <vt:lpstr>Formiranje građevinske knjige</vt:lpstr>
      <vt:lpstr>FARAON      DNA, Srbija</vt:lpstr>
      <vt:lpstr>FARAON       </vt:lpstr>
      <vt:lpstr>FARAON      </vt:lpstr>
      <vt:lpstr>FARAON -modul PREDUGOVARANJE</vt:lpstr>
      <vt:lpstr>FARAON   (modul SITUACIJE)</vt:lpstr>
      <vt:lpstr>FARAON       modul PODUGOVARANJE</vt:lpstr>
      <vt:lpstr>FARAON       modul CENOVNICI</vt:lpstr>
      <vt:lpstr>FARAON       modul ROBNI FOND</vt:lpstr>
      <vt:lpstr>FARAON       modul FINANSIJE (i knjiga ulaznih faktura i blagajna)</vt:lpstr>
      <vt:lpstr>FARAON       modul PRIPREMA PREDMERA</vt:lpstr>
      <vt:lpstr>PowerPoint Presentation</vt:lpstr>
      <vt:lpstr>GALA</vt:lpstr>
      <vt:lpstr>GALA       </vt:lpstr>
      <vt:lpstr>GALA  osnovne informacije o programu     </vt:lpstr>
      <vt:lpstr>GALA  - modul ORGANIZATOR</vt:lpstr>
      <vt:lpstr>GALA  - modul TROŠKOVNICI (predračuni)</vt:lpstr>
      <vt:lpstr>GALA  - modul PLANIRANJE</vt:lpstr>
      <vt:lpstr>GALA  - modul REALIZACIJA- RADNI NALOZI</vt:lpstr>
      <vt:lpstr>GALA  - modul SKLADIŠTE</vt:lpstr>
      <vt:lpstr>GALA  - modul FINANCIJE (finansije)</vt:lpstr>
      <vt:lpstr>ORACLE PRIMAVERA</vt:lpstr>
      <vt:lpstr>Oracle Primavera Project Portfolio Menagement</vt:lpstr>
      <vt:lpstr>Primavera P6 Enterprise Project Portfolio Management  </vt:lpstr>
      <vt:lpstr>Primavera P6 Enterprise Project Portfolio Management      1</vt:lpstr>
      <vt:lpstr>Primavera P6 Enterprise Project Portfolio Management      2</vt:lpstr>
      <vt:lpstr>Primavera P6 Enterprise Project Portfolio Management      3</vt:lpstr>
      <vt:lpstr>PowerPoint Presentation</vt:lpstr>
      <vt:lpstr>Primavera P6 Enterprise Project Portfolio Management      4</vt:lpstr>
      <vt:lpstr>Primavera P6 Enterprise Project Portfolio Management      </vt:lpstr>
      <vt:lpstr>Primavera P6 Enterprise Project Portfolio Management      5</vt:lpstr>
      <vt:lpstr>Proračunavanje i promjena parametara za izabrani tip aktivnosti u Primaveri </vt:lpstr>
      <vt:lpstr>Primavera P6 Enterprise Project Portfolio Management     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radovan</dc:creator>
  <cp:lastModifiedBy>sneza</cp:lastModifiedBy>
  <cp:revision>201</cp:revision>
  <cp:lastPrinted>1601-01-01T00:00:00Z</cp:lastPrinted>
  <dcterms:created xsi:type="dcterms:W3CDTF">2007-05-08T23:23:08Z</dcterms:created>
  <dcterms:modified xsi:type="dcterms:W3CDTF">2020-02-09T23:02:35Z</dcterms:modified>
</cp:coreProperties>
</file>