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1" r:id="rId1"/>
  </p:sldMasterIdLst>
  <p:notesMasterIdLst>
    <p:notesMasterId r:id="rId25"/>
  </p:notesMasterIdLst>
  <p:sldIdLst>
    <p:sldId id="279" r:id="rId2"/>
    <p:sldId id="393" r:id="rId3"/>
    <p:sldId id="401" r:id="rId4"/>
    <p:sldId id="450" r:id="rId5"/>
    <p:sldId id="402" r:id="rId6"/>
    <p:sldId id="445" r:id="rId7"/>
    <p:sldId id="451" r:id="rId8"/>
    <p:sldId id="452" r:id="rId9"/>
    <p:sldId id="446" r:id="rId10"/>
    <p:sldId id="415" r:id="rId11"/>
    <p:sldId id="421" r:id="rId12"/>
    <p:sldId id="422" r:id="rId13"/>
    <p:sldId id="453" r:id="rId14"/>
    <p:sldId id="429" r:id="rId15"/>
    <p:sldId id="433" r:id="rId16"/>
    <p:sldId id="434" r:id="rId17"/>
    <p:sldId id="435" r:id="rId18"/>
    <p:sldId id="436" r:id="rId19"/>
    <p:sldId id="440" r:id="rId20"/>
    <p:sldId id="441" r:id="rId21"/>
    <p:sldId id="442" r:id="rId22"/>
    <p:sldId id="449" r:id="rId23"/>
    <p:sldId id="403" r:id="rId24"/>
  </p:sldIdLst>
  <p:sldSz cx="9144000" cy="6858000" type="screen4x3"/>
  <p:notesSz cx="6858000" cy="9144000"/>
  <p:defaultTextStyle>
    <a:defPPr>
      <a:defRPr lang="sr-Latn-C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00FF"/>
    <a:srgbClr val="FF0000"/>
    <a:srgbClr val="009999"/>
    <a:srgbClr val="00CC99"/>
    <a:srgbClr val="E7F4FF"/>
    <a:srgbClr val="BECFEE"/>
    <a:srgbClr val="E7ED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7" autoAdjust="0"/>
    <p:restoredTop sz="92171" autoAdjust="0"/>
  </p:normalViewPr>
  <p:slideViewPr>
    <p:cSldViewPr>
      <p:cViewPr varScale="1">
        <p:scale>
          <a:sx n="53" d="100"/>
          <a:sy n="53" d="100"/>
        </p:scale>
        <p:origin x="32" y="4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8E26A2C6-F2D0-40B8-853F-E93ABAB6593E}" type="datetimeFigureOut">
              <a:rPr lang="en-US" altLang="sr-Latn-RS"/>
              <a:pPr>
                <a:defRPr/>
              </a:pPr>
              <a:t>2/9/2020</a:t>
            </a:fld>
            <a:endParaRPr lang="en-US" altLang="sr-Latn-RS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noProof="0" smtClean="0"/>
              <a:t>Click to edit Master text styles</a:t>
            </a:r>
          </a:p>
          <a:p>
            <a:pPr lvl="1"/>
            <a:r>
              <a:rPr lang="en-US" altLang="sr-Latn-RS" noProof="0" smtClean="0"/>
              <a:t>Second level</a:t>
            </a:r>
          </a:p>
          <a:p>
            <a:pPr lvl="2"/>
            <a:r>
              <a:rPr lang="en-US" altLang="sr-Latn-RS" noProof="0" smtClean="0"/>
              <a:t>Third level</a:t>
            </a:r>
          </a:p>
          <a:p>
            <a:pPr lvl="3"/>
            <a:r>
              <a:rPr lang="en-US" altLang="sr-Latn-RS" noProof="0" smtClean="0"/>
              <a:t>Fourth level</a:t>
            </a:r>
          </a:p>
          <a:p>
            <a:pPr lvl="4"/>
            <a:r>
              <a:rPr lang="en-US" altLang="sr-Latn-RS" noProof="0" smtClean="0"/>
              <a:t>Fifth level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F191935-4613-44E2-AB66-C28A9E3E2FDB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38915" name="Rectangle 3"/>
          <p:cNvSpPr>
            <a:spLocks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sr-Latn-R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sr-Latn-RS" sz="10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39939" name="Rectangle 3"/>
          <p:cNvSpPr>
            <a:spLocks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sr-Latn-R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ln/>
        </p:spPr>
      </p:sp>
      <p:sp>
        <p:nvSpPr>
          <p:cNvPr id="40963" name="Rectangle 3"/>
          <p:cNvSpPr>
            <a:spLocks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en-US" altLang="sr-Latn-R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sr-Latn-R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sr-Latn-ME" altLang="sr-Latn-RS" sz="800" i="1" smtClean="0"/>
              <a:t>izvor ; Ms Project 2000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b="1" smtClean="0"/>
              <a:t>Analiza izvršavanja projekta preko analize finansijske realizacije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U stvarnosti projekti ne idu tačno po vremenskom planu ili po planu budžeta. Kad se pojave aktivnosti koje počnu i završe se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pre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roka ili kasne a troškovi počnu da se kreću iznad ili ispod budžeta, teško je na prvi pogled oceniti da li su troškovi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projekta ispod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planiranih zato što projekat kasni ili zato što štedite na troškovima. Analiza finansijske realizacije je u stvari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jedan komplet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jednostavnih izračunavanja u kojima se odvaja realizacija budžeta od realizacije aktivnosti tako da bez obzira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na promenljivost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situacije možete da upravljate troškovima i radom i da na njih utičete.</a:t>
            </a:r>
            <a:endParaRPr lang="sr-Latn-ME" altLang="sr-Latn-RS" sz="800" smtClean="0"/>
          </a:p>
          <a:p>
            <a:pPr eaLnBrk="1" hangingPunct="1">
              <a:lnSpc>
                <a:spcPct val="80000"/>
              </a:lnSpc>
            </a:pPr>
            <a:endParaRPr lang="en-US" altLang="sr-Latn-RS" sz="800" smtClean="0"/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U analizi finansijske realizacije, koriste se tri  vrednosti troškova (zavisno od aktivnosti) da bi se izračunala  odstupanja. U  analizi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projekta koristi se jednostavna matematika. Vrednosti koje su u vezi sa aktivnostima su: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BUDGETED COST OF WORK SCHEDULED      BCWS predstavlja trošak koji bi opteretio aktivnost od datuma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njenog početka do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datuma na koji utvrđujete stanje projekta, pod uslovom da se primenjuju planirani troškovi. BCWS je u stvari budžet prvobitnog plana projekta.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BUDGETED COST OF WORK PERFORMED      BCWP predstavlja trošak koji je trebao da nastane od početka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projekta do datuma na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koji utvrđujete stanje projekta, na bazi stvarno izvršenog rada. BCWP predstavlja proizvod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stvarno izvršenog rada i cene iz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prvobitnog plana, a naziva se i finansijska realizacija projekta.</a:t>
            </a:r>
            <a:endParaRPr lang="sr-Latn-CS" altLang="sr-Latn-RS" sz="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ACTUAL COST OF WORK PERFORMED      ACWP predstavlja stvarni trošak koji je nastao na određenoj aktivnosti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u periodu od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početnog datuma projekta do datuma na koji utvrđujete stanje projekta. ACWP predstavlja stvarnu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cenu neke aktivnosti.</a:t>
            </a:r>
            <a:endParaRPr lang="sr-Latn-ME" altLang="sr-Latn-RS" sz="800" smtClean="0"/>
          </a:p>
          <a:p>
            <a:pPr eaLnBrk="1" hangingPunct="1">
              <a:lnSpc>
                <a:spcPct val="80000"/>
              </a:lnSpc>
            </a:pPr>
            <a:endParaRPr lang="en-US" altLang="sr-Latn-RS" sz="800" smtClean="0"/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BCWS i BCWP se računaju od prvobitnog plana projekta, tako da prvo morate da snimite prvobitni plan da bi mogli da radite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analizu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finansijske realizacije. Postoji još jedan način da opišemo ove tri fundamentalne vrednosti.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• Budgeted Cost of Work Scheduled je cena satnice iz prvobitnog plana pomnožena sa radnim satima iz prvobitnog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plana </a:t>
            </a:r>
            <a:endParaRPr lang="sr-Latn-CS" altLang="sr-Latn-RS" sz="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(BCWS = prvobitno planirana cena * prvobitno planirani sati).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• Budgeted Cost of Work Performed je cena satnice iz prvobitnog plana pomnožena sa stvarno izvršenim radnim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satima. </a:t>
            </a:r>
            <a:endParaRPr lang="sr-Latn-CS" altLang="sr-Latn-RS" sz="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(BCWP = prvobitno planirana cena * stvarno utrošeni sati)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• Actual Cost of Work Performed je stvarna cena radnog sata pomnožena sa stvarno utrošenim satima.                     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(ACWP = stvarna cena radnog sata * stvarno utrošeni sati).</a:t>
            </a:r>
          </a:p>
          <a:p>
            <a:pPr eaLnBrk="1" hangingPunct="1">
              <a:lnSpc>
                <a:spcPct val="80000"/>
              </a:lnSpc>
            </a:pPr>
            <a:endParaRPr lang="sr-Latn-CS" altLang="sr-Latn-RS" sz="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sr-Latn-CS" altLang="sr-Latn-RS" sz="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Primer:  Uzmimo za primer aktivnost koja, po prvobitnom planu projekta, zahteva 80 sati rada u trajanju od 10 dana. Po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prvobitnom planu projekta resurs raspoređen na tu aktivnost košta $12.50 po satu, tako da je planirano da svaki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dan rada košta $100. Direktor projekta morao je da na taj posao rasporedi drugi resurs koji košta $16 po satu. Na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kraju trećeg dana, samo 20 sati rada je izvršeno, umesto planiranih 24. </a:t>
            </a:r>
            <a:r>
              <a:rPr lang="sr-Latn-CS" altLang="sr-Latn-RS" sz="800" smtClean="0">
                <a:latin typeface="Arial" panose="020B0604020202020204" pitchFamily="34" charset="0"/>
              </a:rPr>
              <a:t>V</a:t>
            </a:r>
            <a:r>
              <a:rPr lang="en-US" altLang="sr-Latn-RS" sz="800" smtClean="0"/>
              <a:t>rednosti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BCWS, BCWP i ACWP za tu aktivnost na kraju trećeg dana</a:t>
            </a:r>
            <a:r>
              <a:rPr lang="sr-Latn-CS" altLang="sr-Latn-RS" sz="800" smtClean="0">
                <a:latin typeface="Arial" panose="020B0604020202020204" pitchFamily="34" charset="0"/>
              </a:rPr>
              <a:t> su: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• BCWS: planirano je 24 sata po $12.50 na sat, tako da trošak za prva tri dana po prvobitnom planu projekta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endParaRPr lang="en-US" altLang="sr-Latn-RS" sz="800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iznosi   $300 (24 * $12.50). 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• BCWP: izvršeno je samo 20 radnih sati, tako da je planirani trošak stvarno izvedenog rada $250  (20 * $12.50).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z="800" smtClean="0"/>
              <a:t>• ACWP: stvarno je izvršeno 20 radnih sati po stvarnoj ceni od $16. po satu, tako da je stvarni trošak $320 (20 * $16.)</a:t>
            </a:r>
            <a:endParaRPr lang="sr-Latn-ME" altLang="sr-Latn-RS" sz="800" smtClean="0"/>
          </a:p>
          <a:p>
            <a:pPr eaLnBrk="1" hangingPunct="1">
              <a:lnSpc>
                <a:spcPct val="80000"/>
              </a:lnSpc>
            </a:pPr>
            <a:endParaRPr lang="sr-Latn-ME" altLang="sr-Latn-RS" sz="800" smtClean="0"/>
          </a:p>
          <a:p>
            <a:pPr eaLnBrk="1" hangingPunct="1"/>
            <a:r>
              <a:rPr lang="en-US" altLang="sr-Latn-RS" sz="800" smtClean="0"/>
              <a:t>Pomenute </a:t>
            </a:r>
            <a:r>
              <a:rPr lang="en-US" altLang="sr-Latn-RS" sz="800" b="1" smtClean="0"/>
              <a:t>tri vrednosti </a:t>
            </a:r>
            <a:r>
              <a:rPr lang="en-US" altLang="sr-Latn-RS" sz="800" smtClean="0"/>
              <a:t>koriste se za izračunavanje dve vrste odstupanja i dve vrste odnosa, koji su važni:</a:t>
            </a:r>
          </a:p>
          <a:p>
            <a:pPr eaLnBrk="1" hangingPunct="1"/>
            <a:r>
              <a:rPr lang="en-US" altLang="sr-Latn-RS" sz="800" b="1" i="1" smtClean="0"/>
              <a:t>Schedule variance </a:t>
            </a:r>
            <a:r>
              <a:rPr lang="en-US" altLang="sr-Latn-RS" sz="800" smtClean="0"/>
              <a:t>(SV) — odstupanje od plana — upoređuje BCWS sa BCWP (trošak za planirani i stvarni rad) i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prikazuje razliku u troškovima koja je nastala samo zbog razlike planiranog i stvarno izvršenog rada.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sr-Latn-RS" sz="800" b="1" i="1" smtClean="0"/>
              <a:t>Cost variance </a:t>
            </a:r>
            <a:r>
              <a:rPr lang="en-US" altLang="sr-Latn-RS" sz="800" smtClean="0"/>
              <a:t>(CV) — odstupanje troškova — upoređuje BCWP sa ACWP (planska i stvarna cena rada) i prikazuje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razliku u troškovima koja je nastala samo zbog razlike u ceni rada resursa.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sr-Latn-RS" sz="800" smtClean="0"/>
              <a:t>SV = BCWP — BCWS</a:t>
            </a:r>
          </a:p>
          <a:p>
            <a:pPr eaLnBrk="1" hangingPunct="1"/>
            <a:r>
              <a:rPr lang="en-US" altLang="sr-Latn-RS" sz="800" smtClean="0"/>
              <a:t>CV = BCWP — ACWP</a:t>
            </a:r>
          </a:p>
          <a:p>
            <a:pPr eaLnBrk="1" hangingPunct="1"/>
            <a:r>
              <a:rPr lang="en-US" altLang="sr-Latn-RS" sz="800" smtClean="0"/>
              <a:t>Odstupanja (varijanse) se izražavaju u dolarima. U</a:t>
            </a:r>
            <a:r>
              <a:rPr lang="sr-Latn-CS" altLang="sr-Latn-RS" sz="800" smtClean="0">
                <a:latin typeface="Arial" panose="020B0604020202020204" pitchFamily="34" charset="0"/>
              </a:rPr>
              <a:t> prethodnom </a:t>
            </a:r>
            <a:r>
              <a:rPr lang="en-US" altLang="sr-Latn-RS" sz="800" smtClean="0"/>
              <a:t>prim</a:t>
            </a:r>
            <a:r>
              <a:rPr lang="sr-Latn-CS" altLang="sr-Latn-RS" sz="800" smtClean="0">
                <a:latin typeface="Arial" panose="020B0604020202020204" pitchFamily="34" charset="0"/>
              </a:rPr>
              <a:t>je</a:t>
            </a:r>
            <a:r>
              <a:rPr lang="en-US" altLang="sr-Latn-RS" sz="800" smtClean="0"/>
              <a:t>ru </a:t>
            </a:r>
            <a:r>
              <a:rPr lang="sr-Latn-CS" altLang="sr-Latn-RS" sz="800" smtClean="0">
                <a:latin typeface="Arial" panose="020B0604020202020204" pitchFamily="34" charset="0"/>
              </a:rPr>
              <a:t>je</a:t>
            </a:r>
            <a:r>
              <a:rPr lang="en-US" altLang="sr-Latn-RS" sz="800" smtClean="0"/>
              <a:t> odstupanje od plana (SV)</a:t>
            </a:r>
            <a:r>
              <a:rPr lang="sr-Latn-CS" altLang="sr-Latn-RS" sz="800" smtClean="0">
                <a:latin typeface="Arial" panose="020B0604020202020204" pitchFamily="34" charset="0"/>
              </a:rPr>
              <a:t>:</a:t>
            </a:r>
            <a:r>
              <a:rPr lang="en-US" altLang="sr-Latn-RS" sz="800" smtClean="0"/>
              <a:t> minus pedeset dolara:</a:t>
            </a:r>
            <a:r>
              <a:rPr lang="sr-Latn-CS" altLang="sr-Latn-RS" sz="800" smtClean="0">
                <a:latin typeface="Arial" panose="020B0604020202020204" pitchFamily="34" charset="0"/>
              </a:rPr>
              <a:t> </a:t>
            </a:r>
            <a:r>
              <a:rPr lang="en-US" altLang="sr-Latn-RS" sz="800" smtClean="0"/>
              <a:t>-$50. Odstupanje cene (CV) je -$70.</a:t>
            </a:r>
          </a:p>
          <a:p>
            <a:pPr eaLnBrk="1" hangingPunct="1"/>
            <a:r>
              <a:rPr lang="en-US" altLang="sr-Latn-RS" sz="800" smtClean="0"/>
              <a:t>BCWP - BCWS daje odstupanje od plana od -$50, a BCWP - ACWP daje odstupanje cene od -$70</a:t>
            </a:r>
          </a:p>
          <a:p>
            <a:pPr eaLnBrk="1" hangingPunct="1">
              <a:lnSpc>
                <a:spcPct val="80000"/>
              </a:lnSpc>
            </a:pPr>
            <a:endParaRPr lang="en-US" altLang="sr-Latn-RS" sz="800" smtClean="0"/>
          </a:p>
          <a:p>
            <a:pPr eaLnBrk="1" hangingPunct="1">
              <a:lnSpc>
                <a:spcPct val="80000"/>
              </a:lnSpc>
            </a:pPr>
            <a:endParaRPr lang="en-US" altLang="sr-Latn-RS" sz="8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ME" altLang="sr-Latn-RS" smtClean="0"/>
          </a:p>
          <a:p>
            <a:pPr eaLnBrk="1" hangingPunct="1">
              <a:lnSpc>
                <a:spcPct val="80000"/>
              </a:lnSpc>
            </a:pPr>
            <a:r>
              <a:rPr lang="en-US" altLang="sr-Latn-RS" b="1" smtClean="0"/>
              <a:t>Izračunavanje proc</a:t>
            </a:r>
            <a:r>
              <a:rPr lang="sr-Latn-ME" altLang="sr-Latn-RS" b="1" smtClean="0"/>
              <a:t>j</a:t>
            </a:r>
            <a:r>
              <a:rPr lang="en-US" altLang="sr-Latn-RS" b="1" smtClean="0"/>
              <a:t>ene troškova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Softver (Project 2000) koristi ostvarene troškove i rad da bi procenio dalji razvoj Vašeg projekta u finansijskom pogledu.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Ove procene nisu analiza finansijske realizacije, ali one daju odgovor o budućnosti projekta: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• </a:t>
            </a:r>
            <a:r>
              <a:rPr lang="en-US" altLang="sr-Latn-RS" b="1" smtClean="0"/>
              <a:t>ESTIMATE AT COMPLETION (EAC) procena stanja na završetku </a:t>
            </a:r>
            <a:r>
              <a:rPr lang="en-US" altLang="sr-Latn-RS" smtClean="0"/>
              <a:t>— obuhvata fiksne troškove, stvarne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troškove i preostale troškove za neku aktivnost. Ova procena je tačna samo ako se ostatak aktivnosti završi kako je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budžetom planirano.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• </a:t>
            </a:r>
            <a:r>
              <a:rPr lang="en-US" altLang="sr-Latn-RS" b="1" smtClean="0"/>
              <a:t>BUDGET AT COMPLETION (BAC) budžet na završetku </a:t>
            </a:r>
            <a:r>
              <a:rPr lang="en-US" altLang="sr-Latn-RS" smtClean="0"/>
              <a:t>— predstavlja zbir fiksnih troškova i troškova resursa po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prvobitnom planu. BAC obuhvata prekovremeni rad po prekovremenoj satnici i standardni rad po standardnoj satnici.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• </a:t>
            </a:r>
            <a:r>
              <a:rPr lang="en-US" altLang="sr-Latn-RS" b="1" smtClean="0"/>
              <a:t>VARIANCE AT COMPLETION (VAC) odstupanje na završetku </a:t>
            </a:r>
            <a:r>
              <a:rPr lang="en-US" altLang="sr-Latn-RS" smtClean="0"/>
              <a:t>— predstavlja razliku izmedu BAC i EAC: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VAC = BAC — EAC</a:t>
            </a:r>
          </a:p>
          <a:p>
            <a:pPr eaLnBrk="1" hangingPunct="1"/>
            <a:endParaRPr lang="sr-Latn-ME" altLang="sr-Latn-RS" smtClean="0"/>
          </a:p>
          <a:p>
            <a:pPr eaLnBrk="1" hangingPunct="1"/>
            <a:endParaRPr lang="en-US" altLang="sr-Latn-RS" smtClean="0"/>
          </a:p>
          <a:p>
            <a:pPr eaLnBrk="1" hangingPunct="1"/>
            <a:r>
              <a:rPr lang="en-US" altLang="sr-Latn-RS" smtClean="0"/>
              <a:t>VAC indicira da li će se projekat završiti u okviru planiranog budžeta, ili će prekoračiti budžet. Ako je VAC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pozitivan, projekat će se završiti u okviru budžeta. Negativna vrednost za VAC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znači da će projekat prekoračiti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budžet. Ako je budžet strogo ograničen, negativna vrednost za VAC je poziv na hitnu akciju ukoliko će projekat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uopšte da se završi.</a:t>
            </a:r>
          </a:p>
          <a:p>
            <a:endParaRPr lang="sr-Latn-ME" altLang="sr-Latn-R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D37187F-85F8-4E9A-A53F-4E2F0B514F00}" type="slidenum">
              <a:rPr lang="en-US" altLang="sr-Latn-RS"/>
              <a:pPr/>
              <a:t>12</a:t>
            </a:fld>
            <a:endParaRPr lang="en-US" altLang="sr-Latn-R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sr-Latn-RS" b="1" smtClean="0"/>
              <a:t>Analiza odstupanja, indeksa i procena troškova</a:t>
            </a:r>
          </a:p>
          <a:p>
            <a:pPr eaLnBrk="1" hangingPunct="1"/>
            <a:r>
              <a:rPr lang="en-US" altLang="sr-Latn-RS" smtClean="0"/>
              <a:t>Tri osnovne vredosti (BCWP, BCWS i ACWP) ne koriste se u analizama direktno. Dva odstupanja —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odstupanje od plana i odstupanje troškova, čija vrednost može biti pozitivna ili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negativna — su najvažnije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stavke. Što je veća razlika, veće je odstupanje između izvršenja i plana, ili između stvarnih troškova i prvobitno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planiranih troškova. Kada su SV ili CV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pozitivni, stvari izgledaju dobro. Pozitivno odstupanje od plana znači da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aktivnosti idu ispred plana. Kada je odstupanje troškova pozitivno, troškovi projekta su manji od budžetom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predvidenih.</a:t>
            </a:r>
            <a:endParaRPr lang="sr-Latn-ME" altLang="sr-Latn-RS" smtClean="0"/>
          </a:p>
          <a:p>
            <a:pPr eaLnBrk="1" hangingPunct="1"/>
            <a:endParaRPr lang="sr-Latn-ME" altLang="sr-Latn-RS" smtClean="0"/>
          </a:p>
          <a:p>
            <a:pPr eaLnBrk="1" hangingPunct="1"/>
            <a:r>
              <a:rPr lang="en-US" altLang="sr-Latn-RS" smtClean="0"/>
              <a:t>Negativna odstupanja su loš znak. Kada je odstupanje od plana negativno, projekat kasni. Ako je pritom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odstupanje troškova pozitivno, imate manevarskog prostora da angažujete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dodatne resurse i rešite problem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kašnjenja. Ako je odstupanje troškova negativno, projekat je prekoračio planirani budžet.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</a:p>
          <a:p>
            <a:pPr eaLnBrk="1" hangingPunct="1"/>
            <a:r>
              <a:rPr lang="en-US" altLang="sr-Latn-RS" smtClean="0"/>
              <a:t>Vrednosti odstupanja</a:t>
            </a:r>
            <a:r>
              <a:rPr lang="sr-Latn-ME" altLang="sr-Latn-RS" smtClean="0"/>
              <a:t> (CV ili SV)</a:t>
            </a:r>
            <a:r>
              <a:rPr lang="en-US" altLang="sr-Latn-RS" smtClean="0"/>
              <a:t> odražavaju ukupne troškove neke aktivnosti i teško je porediti rezultate za jednu aktivnost sa</a:t>
            </a:r>
            <a:r>
              <a:rPr lang="sr-Latn-CS" altLang="sr-Latn-RS" smtClean="0"/>
              <a:t> </a:t>
            </a:r>
            <a:r>
              <a:rPr lang="en-US" altLang="sr-Latn-RS" smtClean="0"/>
              <a:t>rezultatima druge aktivnosti ako se njihove količine rada i satnice veoma razlikuju. Odstupanje u iznosu od $50 na</a:t>
            </a:r>
            <a:r>
              <a:rPr lang="sr-Latn-CS" altLang="sr-Latn-RS" smtClean="0"/>
              <a:t> </a:t>
            </a:r>
            <a:r>
              <a:rPr lang="en-US" altLang="sr-Latn-RS" smtClean="0"/>
              <a:t>polovini</a:t>
            </a:r>
            <a:r>
              <a:rPr lang="sr-Latn-CS" altLang="sr-Latn-RS" smtClean="0"/>
              <a:t> </a:t>
            </a:r>
            <a:r>
              <a:rPr lang="en-US" altLang="sr-Latn-RS" smtClean="0"/>
              <a:t>izvršenja jednodnevne aktivnosti možda će biti zapažena. Odstupanje u iznosu od $50 pri kraju aktivnosti</a:t>
            </a:r>
            <a:r>
              <a:rPr lang="sr-Latn-CS" altLang="sr-Latn-RS" smtClean="0"/>
              <a:t> </a:t>
            </a:r>
            <a:r>
              <a:rPr lang="en-US" altLang="sr-Latn-RS" smtClean="0"/>
              <a:t>koja traje jednu</a:t>
            </a:r>
            <a:r>
              <a:rPr lang="sr-Latn-CS" altLang="sr-Latn-RS" smtClean="0"/>
              <a:t> </a:t>
            </a:r>
            <a:r>
              <a:rPr lang="en-US" altLang="sr-Latn-RS" smtClean="0"/>
              <a:t>godinu je potpuno zanemarljiva</a:t>
            </a:r>
            <a:r>
              <a:rPr lang="sr-Latn-ME" altLang="sr-Latn-RS" smtClean="0"/>
              <a:t>, pa su zato bolji pokazatelji indeksi finansijske realizacije (CPI i SPI) koji </a:t>
            </a:r>
            <a:r>
              <a:rPr lang="en-US" altLang="sr-Latn-RS" smtClean="0"/>
              <a:t>omogućuju verodostojno međusobno</a:t>
            </a:r>
            <a:r>
              <a:rPr lang="sr-Latn-CS" altLang="sr-Latn-RS" smtClean="0"/>
              <a:t> </a:t>
            </a:r>
            <a:r>
              <a:rPr lang="en-US" altLang="sr-Latn-RS" smtClean="0"/>
              <a:t>poređenje dve aktivnosti, ili</a:t>
            </a:r>
            <a:r>
              <a:rPr lang="sr-Latn-CS" altLang="sr-Latn-RS" smtClean="0"/>
              <a:t> </a:t>
            </a:r>
            <a:r>
              <a:rPr lang="en-US" altLang="sr-Latn-RS" smtClean="0"/>
              <a:t>projekata u istom stepenu realizacije plana.</a:t>
            </a:r>
          </a:p>
          <a:p>
            <a:pPr eaLnBrk="1" hangingPunct="1"/>
            <a:endParaRPr lang="sr-Latn-ME" altLang="sr-Latn-RS" smtClean="0"/>
          </a:p>
          <a:p>
            <a:pPr eaLnBrk="1" hangingPunct="1"/>
            <a:endParaRPr lang="sr-Latn-CS" altLang="sr-Latn-RS" smtClean="0">
              <a:latin typeface="Arial" panose="020B0604020202020204" pitchFamily="34" charset="0"/>
            </a:endParaRPr>
          </a:p>
          <a:p>
            <a:pPr eaLnBrk="1" hangingPunct="1"/>
            <a:endParaRPr lang="sr-Latn-CS" altLang="sr-Latn-RS" smtClean="0">
              <a:latin typeface="Arial" panose="020B0604020202020204" pitchFamily="34" charset="0"/>
            </a:endParaRPr>
          </a:p>
          <a:p>
            <a:pPr eaLnBrk="1" hangingPunct="1"/>
            <a:r>
              <a:rPr lang="en-US" altLang="sr-Latn-RS" smtClean="0"/>
              <a:t>Indeksi finansijske realizacije su mali brojevi. Ako nema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odstupanje od plana, onda je SPI jednak 1.0. Ako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nema odstupanje troškova, onda CPI iznosi 1.0. Kao kod odstupanja, "negativni" brojevi (u slučaju indeksa to su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brojevi manji od 1.0)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znače da je projekat u zakašnjenju ili da je prekoračio planirani budžet. Indeksi iznad 1 su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dobri. Ako je CPI preko 1.0, projekat troši manje nego je budžetom planirano. Ako je SPI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iznad 1.0, projekat se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realizuje brže nego je planirano.</a:t>
            </a:r>
            <a:endParaRPr lang="sr-Latn-ME" altLang="sr-Latn-RS" smtClean="0"/>
          </a:p>
          <a:p>
            <a:pPr eaLnBrk="1" hangingPunct="1"/>
            <a:endParaRPr lang="sr-Latn-ME" altLang="sr-Latn-R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FE8473-6DB9-48B4-8C70-055947D7B89E}" type="slidenum">
              <a:rPr lang="en-US" altLang="sr-Latn-RS"/>
              <a:pPr/>
              <a:t>13</a:t>
            </a:fld>
            <a:endParaRPr lang="en-US" altLang="sr-Latn-R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r-Latn-ME" altLang="sr-Latn-RS" smtClean="0"/>
          </a:p>
          <a:p>
            <a:pPr eaLnBrk="1" hangingPunct="1"/>
            <a:endParaRPr lang="sr-Latn-ME" altLang="sr-Latn-RS" smtClean="0"/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Primer:  Uzmimo za primer aktivnost koja, po prvobitnom planu projekta, zahteva 80 sati rada u trajanju od 10 dana. Po 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prvobitnom planu projekta resurs raspoređen na tu aktivnost košta $12.50 po satu, tako da je planirano da svaki 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dan rada košta $100. Direktor projekta morao je da na taj posao rasporedi drugi resurs koji košta $16 po satu. Na 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kraju trećeg dana, samo 20 sati rada je izvršeno, umesto planiranih 24. </a:t>
            </a:r>
            <a:r>
              <a:rPr lang="sr-Latn-CS" altLang="sr-Latn-RS" smtClean="0">
                <a:latin typeface="Arial" panose="020B0604020202020204" pitchFamily="34" charset="0"/>
              </a:rPr>
              <a:t>V</a:t>
            </a:r>
            <a:r>
              <a:rPr lang="en-US" altLang="sr-Latn-RS" smtClean="0"/>
              <a:t>rednosti 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BCWS, BCWP i ACWP za tu aktivnost na kraju trećeg dana</a:t>
            </a:r>
            <a:r>
              <a:rPr lang="sr-Latn-CS" altLang="sr-Latn-RS" smtClean="0">
                <a:latin typeface="Arial" panose="020B0604020202020204" pitchFamily="34" charset="0"/>
              </a:rPr>
              <a:t> su: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• BCWS: planirano je 24 sata po $12.50 na sat, tako da trošak za prva tri dana po prvobitnom planu projekta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endParaRPr lang="en-US" altLang="sr-Latn-RS" smtClean="0">
              <a:latin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iznosi   $300 (24 * $12.50). 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• BCWP: izvršeno je samo 20 radnih sati, tako da je planirani trošak stvarno izvedenog rada $250  (20 * $12.50).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sr-Latn-RS" smtClean="0"/>
              <a:t>• ACWP: stvarno je izvršeno 20 radnih sati po stvarnoj ceni od $16. po satu, tako da je stvarni trošak $320 (20 * $16.)</a:t>
            </a:r>
            <a:endParaRPr lang="sr-Latn-ME" altLang="sr-Latn-RS" smtClean="0"/>
          </a:p>
          <a:p>
            <a:pPr eaLnBrk="1" hangingPunct="1"/>
            <a:endParaRPr lang="en-US" altLang="sr-Latn-RS" smtClean="0"/>
          </a:p>
          <a:p>
            <a:pPr eaLnBrk="1" hangingPunct="1"/>
            <a:r>
              <a:rPr lang="en-US" altLang="sr-Latn-RS" smtClean="0"/>
              <a:t>Odstupanja (varijanse) se izražavaju u dolarima. U</a:t>
            </a:r>
            <a:r>
              <a:rPr lang="sr-Latn-CS" altLang="sr-Latn-RS" smtClean="0">
                <a:latin typeface="Arial" panose="020B0604020202020204" pitchFamily="34" charset="0"/>
              </a:rPr>
              <a:t> prethodnom </a:t>
            </a:r>
            <a:r>
              <a:rPr lang="en-US" altLang="sr-Latn-RS" smtClean="0"/>
              <a:t>prim</a:t>
            </a:r>
            <a:r>
              <a:rPr lang="sr-Latn-CS" altLang="sr-Latn-RS" smtClean="0">
                <a:latin typeface="Arial" panose="020B0604020202020204" pitchFamily="34" charset="0"/>
              </a:rPr>
              <a:t>je</a:t>
            </a:r>
            <a:r>
              <a:rPr lang="en-US" altLang="sr-Latn-RS" smtClean="0"/>
              <a:t>ru </a:t>
            </a:r>
            <a:r>
              <a:rPr lang="sr-Latn-CS" altLang="sr-Latn-RS" smtClean="0">
                <a:latin typeface="Arial" panose="020B0604020202020204" pitchFamily="34" charset="0"/>
              </a:rPr>
              <a:t>je</a:t>
            </a:r>
            <a:r>
              <a:rPr lang="en-US" altLang="sr-Latn-RS" smtClean="0"/>
              <a:t> odstupanje od plana (SV)</a:t>
            </a:r>
            <a:r>
              <a:rPr lang="sr-Latn-CS" altLang="sr-Latn-RS" smtClean="0">
                <a:latin typeface="Arial" panose="020B0604020202020204" pitchFamily="34" charset="0"/>
              </a:rPr>
              <a:t>:</a:t>
            </a:r>
            <a:r>
              <a:rPr lang="en-US" altLang="sr-Latn-RS" smtClean="0"/>
              <a:t> minus pedeset dolara:</a:t>
            </a:r>
            <a:r>
              <a:rPr lang="sr-Latn-CS" altLang="sr-Latn-RS" smtClean="0">
                <a:latin typeface="Arial" panose="020B0604020202020204" pitchFamily="34" charset="0"/>
              </a:rPr>
              <a:t> </a:t>
            </a:r>
            <a:r>
              <a:rPr lang="en-US" altLang="sr-Latn-RS" smtClean="0"/>
              <a:t>-$50. Odstupanje cene (CV) je -$70.</a:t>
            </a:r>
          </a:p>
          <a:p>
            <a:pPr eaLnBrk="1" hangingPunct="1"/>
            <a:r>
              <a:rPr lang="en-US" altLang="sr-Latn-RS" smtClean="0"/>
              <a:t>BCWP - BCWS daje odstupanje od plana od -$50, a BCWP - ACWP daje odstupanje cene od -$70</a:t>
            </a:r>
          </a:p>
          <a:p>
            <a:pPr eaLnBrk="1" hangingPunct="1"/>
            <a:endParaRPr lang="en-US" altLang="sr-Latn-R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altLang="sr-Latn-RS" sz="9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4FD29EA-74E8-4EA7-86C3-5DABD7FEFE95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080438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AEAA89-7967-415A-BCF6-2C51839369F5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D56DA96-0FF9-4BF4-941E-96961E470F1F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26043183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25DEBF9-FEB0-460D-BD55-8E975F4B288C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A235BFD-4F29-42B8-836D-6CB46695DD7A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522732763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sr-Latn-ME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F0F2B5-E6D8-439E-92A8-0A78D2C539DE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603456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577770-DFC0-4225-B5C5-9D035CED774D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0186474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9988" y="4079875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577770-DFC0-4225-B5C5-9D035CED774D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57759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382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D6D8491-CC28-4C05-B2D6-5095B5555A6B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3D2959D-C58C-4B6D-BACD-458FD610D2EE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02890984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1FC47FC-4EBE-45E6-8BB2-9F561C26CB2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EBBF5592-FF7B-49FA-818C-2E809DF22495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249762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09F0D02-AC3D-4963-B36A-F648FB4F0145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9DFCE7-8749-4516-A7CE-EB87E846078F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554680558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D7A51B0-E178-4E36-98BF-BB50E28E9767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2860B4C-B21D-44AE-9D95-ABECD7DD7BE7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834153352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C8B83AC-B01A-4C6A-B233-3BA82C079388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BE453E-562D-4C51-87BC-9E8A0628EE95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328944065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B27285E-4DBD-4AB0-BC3F-CA8B0430F362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6D0C0B5E-EB48-4094-A234-CDB597BF8413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904336248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5C6735-A123-46A2-8799-E206860B929F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67C855C-49B5-4A29-A77D-D115B1585BD9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70567933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DDC5ED2-CE2F-4D90-B709-474D3211E351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330DCEB-3BC4-4224-B8EF-0C50A78FD946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22155741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8788" y="498475"/>
            <a:ext cx="822960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grpSp>
        <p:nvGrpSpPr>
          <p:cNvPr id="1030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2028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  <p:sldLayoutId id="2147484040" r:id="rId9"/>
    <p:sldLayoutId id="2147484041" r:id="rId10"/>
    <p:sldLayoutId id="2147484042" r:id="rId11"/>
    <p:sldLayoutId id="2147484043" r:id="rId12"/>
    <p:sldLayoutId id="2147484044" r:id="rId13"/>
    <p:sldLayoutId id="2147484045" r:id="rId1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6.wmf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8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0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altLang="sr-Latn-RS" sz="4800" dirty="0" err="1" smtClean="0"/>
              <a:t>Pra</a:t>
            </a:r>
            <a:r>
              <a:rPr lang="sr-Latn-CS" altLang="sr-Latn-RS" sz="4800" dirty="0" smtClean="0"/>
              <a:t>ćenje realizacije projekta u </a:t>
            </a:r>
            <a:br>
              <a:rPr lang="sr-Latn-CS" altLang="sr-Latn-RS" sz="4800" dirty="0" smtClean="0"/>
            </a:br>
            <a:r>
              <a:rPr lang="en-GB" altLang="sr-Latn-RS" sz="4800" dirty="0" smtClean="0"/>
              <a:t>Microsoft Project</a:t>
            </a:r>
            <a:r>
              <a:rPr lang="sr-Latn-CS" altLang="sr-Latn-RS" sz="4800" dirty="0" smtClean="0"/>
              <a:t>-u</a:t>
            </a:r>
            <a:endParaRPr lang="en-GB" altLang="sr-Latn-RS" sz="4800" dirty="0" smtClean="0"/>
          </a:p>
        </p:txBody>
      </p:sp>
      <p:sp>
        <p:nvSpPr>
          <p:cNvPr id="14339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r-Latn-ME" altLang="sr-Latn-R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dirty="0" smtClean="0">
                <a:solidFill>
                  <a:schemeClr val="tx1"/>
                </a:solidFill>
              </a:rPr>
              <a:t>5. </a:t>
            </a:r>
            <a:r>
              <a:rPr lang="en-US" altLang="sr-Latn-RS" dirty="0" err="1" smtClean="0">
                <a:solidFill>
                  <a:schemeClr val="tx1"/>
                </a:solidFill>
              </a:rPr>
              <a:t>Oc</a:t>
            </a:r>
            <a:r>
              <a:rPr lang="sr-Latn-CS" altLang="sr-Latn-RS" dirty="0" smtClean="0">
                <a:solidFill>
                  <a:schemeClr val="tx1"/>
                </a:solidFill>
              </a:rPr>
              <a:t>j</a:t>
            </a:r>
            <a:r>
              <a:rPr lang="en-US" altLang="sr-Latn-RS" dirty="0" err="1" smtClean="0">
                <a:solidFill>
                  <a:schemeClr val="tx1"/>
                </a:solidFill>
              </a:rPr>
              <a:t>ena</a:t>
            </a:r>
            <a:r>
              <a:rPr lang="en-US" altLang="sr-Latn-RS" dirty="0" smtClean="0">
                <a:solidFill>
                  <a:schemeClr val="tx1"/>
                </a:solidFill>
              </a:rPr>
              <a:t> </a:t>
            </a:r>
            <a:r>
              <a:rPr lang="en-US" altLang="sr-Latn-RS" dirty="0" err="1" smtClean="0">
                <a:solidFill>
                  <a:schemeClr val="tx1"/>
                </a:solidFill>
              </a:rPr>
              <a:t>napredovanja</a:t>
            </a:r>
            <a:r>
              <a:rPr lang="sr-Latn-ME" altLang="sr-Latn-RS" dirty="0" smtClean="0">
                <a:solidFill>
                  <a:schemeClr val="tx1"/>
                </a:solidFill>
              </a:rPr>
              <a:t> i </a:t>
            </a:r>
            <a:br>
              <a:rPr lang="sr-Latn-ME" altLang="sr-Latn-RS" dirty="0" smtClean="0">
                <a:solidFill>
                  <a:schemeClr val="tx1"/>
                </a:solidFill>
              </a:rPr>
            </a:br>
            <a:r>
              <a:rPr lang="en-US" altLang="sr-Latn-RS" dirty="0" smtClean="0">
                <a:solidFill>
                  <a:schemeClr val="tx1"/>
                </a:solidFill>
              </a:rPr>
              <a:t>Earned Value </a:t>
            </a:r>
            <a:r>
              <a:rPr lang="sr-Latn-ME" altLang="sr-Latn-RS" dirty="0" smtClean="0">
                <a:solidFill>
                  <a:schemeClr val="tx1"/>
                </a:solidFill>
              </a:rPr>
              <a:t>Method (EVM)</a:t>
            </a:r>
            <a:endParaRPr lang="en-US" altLang="sr-Latn-RS" dirty="0" smtClean="0">
              <a:solidFill>
                <a:schemeClr val="tx1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r-Latn-RS" sz="1600" smtClean="0"/>
              <a:t>Cilj</a:t>
            </a:r>
            <a:r>
              <a:rPr lang="sr-Latn-ME" altLang="sr-Latn-RS" sz="1600" smtClean="0"/>
              <a:t>- </a:t>
            </a:r>
            <a:r>
              <a:rPr lang="en-US" altLang="sr-Latn-RS" sz="1600" smtClean="0"/>
              <a:t>realno sagledavanje stanja na projektu u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određenom momentu</a:t>
            </a:r>
            <a:r>
              <a:rPr lang="sr-Latn-ME" altLang="sr-Latn-RS" sz="1600" smtClean="0"/>
              <a:t> (Status date)</a:t>
            </a:r>
          </a:p>
          <a:p>
            <a:r>
              <a:rPr lang="en-US" altLang="sr-Latn-RS" sz="1600" smtClean="0"/>
              <a:t>prosto poređenje planiranog i ostvarenog ne mora uv</a:t>
            </a:r>
            <a:r>
              <a:rPr lang="sr-Latn-CS" altLang="sr-Latn-RS" sz="1600" smtClean="0"/>
              <a:t>ij</a:t>
            </a:r>
            <a:r>
              <a:rPr lang="en-US" altLang="sr-Latn-RS" sz="1600" smtClean="0"/>
              <a:t>ek da bude pouzdan pokazatelj performansi projekta</a:t>
            </a:r>
            <a:r>
              <a:rPr lang="sr-Latn-CS" altLang="sr-Latn-RS" sz="1600" smtClean="0"/>
              <a:t> -n</a:t>
            </a:r>
            <a:r>
              <a:rPr lang="en-US" altLang="sr-Latn-RS" sz="1600" smtClean="0"/>
              <a:t>a prim</a:t>
            </a:r>
            <a:r>
              <a:rPr lang="sr-Latn-CS" altLang="sr-Latn-RS" sz="1600" smtClean="0"/>
              <a:t>j</a:t>
            </a:r>
            <a:r>
              <a:rPr lang="en-US" altLang="sr-Latn-RS" sz="1600" smtClean="0"/>
              <a:t>er, sasvim je moguće da se realizacija projekta odvija u 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okviru planiranog vremena, ali da troškovi značajno nadmašuju planirani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budžet.</a:t>
            </a:r>
          </a:p>
          <a:p>
            <a:r>
              <a:rPr lang="sr-Latn-ME" altLang="sr-Latn-RS" sz="1600" smtClean="0"/>
              <a:t>Najbolja metoda za ocjenu napredovanja: </a:t>
            </a:r>
            <a:r>
              <a:rPr lang="en-US" altLang="sr-Latn-RS" sz="1600" b="1" u="sng" smtClean="0"/>
              <a:t>metoda </a:t>
            </a:r>
            <a:r>
              <a:rPr lang="sr-Latn-CS" altLang="sr-Latn-RS" sz="1600" b="1" u="sng" smtClean="0"/>
              <a:t>zarađene</a:t>
            </a:r>
            <a:r>
              <a:rPr lang="en-US" altLang="sr-Latn-RS" sz="1600" b="1" u="sng" smtClean="0"/>
              <a:t> vr</a:t>
            </a:r>
            <a:r>
              <a:rPr lang="sr-Latn-CS" altLang="sr-Latn-RS" sz="1600" b="1" u="sng" smtClean="0"/>
              <a:t>ij</a:t>
            </a:r>
            <a:r>
              <a:rPr lang="en-US" altLang="sr-Latn-RS" sz="1600" b="1" u="sng" smtClean="0"/>
              <a:t>ednosti </a:t>
            </a:r>
            <a:endParaRPr lang="sr-Latn-CS" altLang="sr-Latn-RS" sz="1600" b="1" u="sng" smtClean="0"/>
          </a:p>
          <a:p>
            <a:pPr lvl="1"/>
            <a:r>
              <a:rPr lang="en-US" altLang="sr-Latn-RS" sz="1600" smtClean="0"/>
              <a:t>upoređuje planirane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troškove izvr</a:t>
            </a:r>
            <a:r>
              <a:rPr lang="sr-Latn-CS" altLang="sr-Latn-RS" sz="1600" smtClean="0"/>
              <a:t>š</a:t>
            </a:r>
            <a:r>
              <a:rPr lang="en-US" altLang="sr-Latn-RS" sz="1600" smtClean="0"/>
              <a:t>enog rada na projektu sa planiranim troškovima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zadataka iz </a:t>
            </a:r>
            <a:r>
              <a:rPr lang="sr-Latn-CS" altLang="sr-Latn-RS" sz="1600" smtClean="0"/>
              <a:t>dinamičkog plana </a:t>
            </a:r>
            <a:r>
              <a:rPr lang="en-US" altLang="sr-Latn-RS" sz="1600" smtClean="0"/>
              <a:t>i sa stvarnim troškovima izvr</a:t>
            </a:r>
            <a:r>
              <a:rPr lang="sr-Latn-CS" altLang="sr-Latn-RS" sz="1600" smtClean="0"/>
              <a:t>š</a:t>
            </a:r>
            <a:r>
              <a:rPr lang="en-US" altLang="sr-Latn-RS" sz="1600" smtClean="0"/>
              <a:t>enog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rada</a:t>
            </a:r>
            <a:endParaRPr lang="sr-Latn-ME" altLang="sr-Latn-RS" sz="1600" smtClean="0"/>
          </a:p>
          <a:p>
            <a:pPr lvl="1"/>
            <a:r>
              <a:rPr lang="sr-Latn-ME" altLang="sr-Latn-RS" sz="1600" smtClean="0"/>
              <a:t>integriše pokazatelje koji se tiču obima, vremena i troškova i proračunava ih kao međusobno zavisne veličine</a:t>
            </a:r>
          </a:p>
          <a:p>
            <a:pPr lvl="1"/>
            <a:r>
              <a:rPr lang="en-US" altLang="sr-Latn-RS" sz="1600" smtClean="0"/>
              <a:t>može </a:t>
            </a:r>
            <a:r>
              <a:rPr lang="sr-Latn-ME" altLang="sr-Latn-RS" sz="1600" smtClean="0"/>
              <a:t>se </a:t>
            </a:r>
            <a:r>
              <a:rPr lang="en-US" altLang="sr-Latn-RS" sz="1600" smtClean="0"/>
              <a:t>koristiti i za predviđanje budućih performansi 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projekta i prognozu vremena i troškova u trenutku završetka radova. </a:t>
            </a:r>
          </a:p>
          <a:p>
            <a:pPr lvl="1"/>
            <a:r>
              <a:rPr lang="sr-Latn-ME" altLang="sr-Latn-RS" sz="1600" smtClean="0"/>
              <a:t>k</a:t>
            </a:r>
            <a:r>
              <a:rPr lang="en-US" altLang="sr-Latn-RS" sz="1600" smtClean="0"/>
              <a:t>ao rezultati analize, dobijaju se razni pokazatelji koji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opisuju stanje projekta</a:t>
            </a:r>
            <a:endParaRPr lang="sr-Latn-ME" altLang="sr-Latn-RS" sz="1600" smtClean="0"/>
          </a:p>
          <a:p>
            <a:pPr lvl="1"/>
            <a:r>
              <a:rPr lang="sr-Latn-CS" altLang="sr-Latn-RS" sz="1600" smtClean="0"/>
              <a:t>I</a:t>
            </a:r>
            <a:r>
              <a:rPr lang="en-US" altLang="sr-Latn-RS" sz="1600" smtClean="0"/>
              <a:t>ntegris</a:t>
            </a:r>
            <a:r>
              <a:rPr lang="sr-Latn-ME" altLang="sr-Latn-RS" sz="1600" smtClean="0"/>
              <a:t>a</a:t>
            </a:r>
            <a:r>
              <a:rPr lang="en-US" altLang="sr-Latn-RS" sz="1600" smtClean="0"/>
              <a:t>na je u softverska rešenja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(Project,Primavera)</a:t>
            </a:r>
          </a:p>
          <a:p>
            <a:pPr lvl="3"/>
            <a:endParaRPr lang="en-US" altLang="sr-Latn-RS" sz="16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Osnovni p</a:t>
            </a:r>
            <a:r>
              <a:rPr lang="en-US" altLang="sr-Latn-RS" smtClean="0"/>
              <a:t>okazatelji</a:t>
            </a:r>
            <a:r>
              <a:rPr lang="sr-Latn-CS" altLang="sr-Latn-RS" smtClean="0"/>
              <a:t> u EVM</a:t>
            </a:r>
            <a:endParaRPr lang="en-US" altLang="sr-Latn-R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8485188" cy="4720307"/>
          </a:xfrm>
        </p:spPr>
        <p:txBody>
          <a:bodyPr/>
          <a:lstStyle/>
          <a:p>
            <a:r>
              <a:rPr lang="en-US" altLang="sr-Latn-RS" sz="1600" dirty="0" smtClean="0"/>
              <a:t>PV– Planed Value – </a:t>
            </a:r>
            <a:r>
              <a:rPr lang="en-US" altLang="sr-Latn-RS" sz="1600" dirty="0" err="1" smtClean="0"/>
              <a:t>Planirana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vr</a:t>
            </a:r>
            <a:r>
              <a:rPr lang="sr-Latn-CS" altLang="sr-Latn-RS" sz="1600" dirty="0" smtClean="0"/>
              <a:t>ij</a:t>
            </a:r>
            <a:r>
              <a:rPr lang="en-US" altLang="sr-Latn-RS" sz="1600" dirty="0" err="1" smtClean="0"/>
              <a:t>ednost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za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planiranu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količinu</a:t>
            </a:r>
            <a:r>
              <a:rPr lang="sr-Latn-CS" altLang="sr-Latn-RS" sz="1600" dirty="0" smtClean="0"/>
              <a:t> </a:t>
            </a:r>
            <a:r>
              <a:rPr lang="en-US" altLang="sr-Latn-RS" sz="1600" dirty="0" err="1" smtClean="0"/>
              <a:t>posla</a:t>
            </a:r>
            <a:endParaRPr lang="en-US" altLang="sr-Latn-RS" sz="1600" dirty="0" smtClean="0"/>
          </a:p>
          <a:p>
            <a:pPr lvl="1"/>
            <a:r>
              <a:rPr lang="en-US" altLang="sr-Latn-RS" i="1" dirty="0" smtClean="0"/>
              <a:t>BCWS - budgeted cost of work scheduled</a:t>
            </a:r>
            <a:r>
              <a:rPr lang="sr-Latn-CS" altLang="sr-Latn-RS" i="1" dirty="0" smtClean="0"/>
              <a:t> </a:t>
            </a:r>
            <a:r>
              <a:rPr lang="en-US" altLang="sr-Latn-RS" i="1" dirty="0" smtClean="0"/>
              <a:t>(</a:t>
            </a:r>
            <a:r>
              <a:rPr lang="en-US" altLang="sr-Latn-RS" i="1" dirty="0" err="1" smtClean="0"/>
              <a:t>planirani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troškovi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planiranog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rada</a:t>
            </a:r>
            <a:r>
              <a:rPr lang="en-US" altLang="sr-Latn-RS" i="1" dirty="0" smtClean="0"/>
              <a:t>)</a:t>
            </a:r>
            <a:r>
              <a:rPr lang="sr-Latn-CS" altLang="sr-Latn-RS" i="1" dirty="0" smtClean="0"/>
              <a:t>- ovo je stariji akronim koji se koristi u Ms Projectu</a:t>
            </a:r>
          </a:p>
          <a:p>
            <a:pPr lvl="1"/>
            <a:r>
              <a:rPr lang="en-US" altLang="sr-Latn-RS" dirty="0" smtClean="0"/>
              <a:t>BCWS </a:t>
            </a:r>
            <a:r>
              <a:rPr lang="en-US" altLang="sr-Latn-RS" dirty="0" err="1" smtClean="0"/>
              <a:t>predstavlja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trošak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bi </a:t>
            </a:r>
            <a:r>
              <a:rPr lang="en-US" altLang="sr-Latn-RS" dirty="0" err="1" smtClean="0"/>
              <a:t>opteretio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aktivnost</a:t>
            </a:r>
            <a:r>
              <a:rPr lang="en-US" altLang="sr-Latn-RS" dirty="0" smtClean="0"/>
              <a:t> od </a:t>
            </a:r>
            <a:r>
              <a:rPr lang="en-US" altLang="sr-Latn-RS" dirty="0" err="1" smtClean="0"/>
              <a:t>datuma</a:t>
            </a:r>
            <a:r>
              <a:rPr lang="en-US" altLang="sr-Latn-RS" dirty="0" smtClean="0"/>
              <a:t> 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njenog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početka</a:t>
            </a:r>
            <a:r>
              <a:rPr lang="en-US" altLang="sr-Latn-RS" dirty="0" smtClean="0"/>
              <a:t> do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datuma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na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</a:t>
            </a:r>
            <a:r>
              <a:rPr lang="sr-Latn-ME" altLang="sr-Latn-RS" dirty="0" smtClean="0"/>
              <a:t>se </a:t>
            </a:r>
            <a:r>
              <a:rPr lang="en-US" altLang="sr-Latn-RS" dirty="0" err="1" smtClean="0"/>
              <a:t>utvrđuje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stanje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projekta</a:t>
            </a:r>
            <a:r>
              <a:rPr lang="sr-Latn-ME" altLang="sr-Latn-RS" dirty="0" smtClean="0"/>
              <a:t> (status date)</a:t>
            </a:r>
            <a:r>
              <a:rPr lang="en-US" altLang="sr-Latn-RS" dirty="0" smtClean="0"/>
              <a:t>, pod </a:t>
            </a:r>
            <a:r>
              <a:rPr lang="en-US" altLang="sr-Latn-RS" dirty="0" err="1" smtClean="0"/>
              <a:t>uslovom</a:t>
            </a:r>
            <a:r>
              <a:rPr lang="en-US" altLang="sr-Latn-RS" dirty="0" smtClean="0"/>
              <a:t> da se prim</a:t>
            </a:r>
            <a:r>
              <a:rPr lang="sr-Latn-ME" altLang="sr-Latn-RS" dirty="0" smtClean="0"/>
              <a:t>j</a:t>
            </a:r>
            <a:r>
              <a:rPr lang="en-US" altLang="sr-Latn-RS" dirty="0" err="1" smtClean="0"/>
              <a:t>enjuju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planirani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troškovi</a:t>
            </a:r>
            <a:r>
              <a:rPr lang="en-US" altLang="sr-Latn-RS" dirty="0" smtClean="0"/>
              <a:t>. BCWS je u </a:t>
            </a:r>
            <a:r>
              <a:rPr lang="en-US" altLang="sr-Latn-RS" dirty="0" err="1" smtClean="0"/>
              <a:t>stvari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budžet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prvobitnog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plana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projekta</a:t>
            </a:r>
            <a:endParaRPr lang="sr-Latn-CS" altLang="sr-Latn-RS" dirty="0" smtClean="0"/>
          </a:p>
          <a:p>
            <a:r>
              <a:rPr lang="en-US" altLang="sr-Latn-RS" sz="1600" dirty="0" smtClean="0"/>
              <a:t>EV – Earned Value – </a:t>
            </a:r>
            <a:r>
              <a:rPr lang="en-US" altLang="sr-Latn-RS" sz="1600" dirty="0" err="1" smtClean="0"/>
              <a:t>Zarađena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vr</a:t>
            </a:r>
            <a:r>
              <a:rPr lang="sr-Latn-CS" altLang="sr-Latn-RS" sz="1600" dirty="0" smtClean="0"/>
              <a:t>ij</a:t>
            </a:r>
            <a:r>
              <a:rPr lang="en-US" altLang="sr-Latn-RS" sz="1600" dirty="0" err="1" smtClean="0"/>
              <a:t>ednost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za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izvedenu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količinu</a:t>
            </a:r>
            <a:r>
              <a:rPr lang="sr-Latn-CS" altLang="sr-Latn-RS" sz="1600" dirty="0" smtClean="0"/>
              <a:t> </a:t>
            </a:r>
            <a:r>
              <a:rPr lang="en-US" altLang="sr-Latn-RS" sz="1600" dirty="0" err="1" smtClean="0"/>
              <a:t>posla</a:t>
            </a:r>
            <a:endParaRPr lang="en-US" altLang="sr-Latn-RS" sz="1600" dirty="0" smtClean="0"/>
          </a:p>
          <a:p>
            <a:pPr lvl="1"/>
            <a:r>
              <a:rPr lang="en-US" altLang="sr-Latn-RS" i="1" dirty="0" smtClean="0"/>
              <a:t>BCWP - budgeted cost of work performed</a:t>
            </a:r>
            <a:r>
              <a:rPr lang="sr-Latn-CS" altLang="sr-Latn-RS" i="1" dirty="0" smtClean="0"/>
              <a:t> </a:t>
            </a:r>
            <a:r>
              <a:rPr lang="en-US" altLang="sr-Latn-RS" i="1" dirty="0" smtClean="0"/>
              <a:t>(</a:t>
            </a:r>
            <a:r>
              <a:rPr lang="en-US" altLang="sr-Latn-RS" i="1" dirty="0" err="1" smtClean="0"/>
              <a:t>planirani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troškovi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izvr</a:t>
            </a:r>
            <a:r>
              <a:rPr lang="sr-Latn-CS" altLang="sr-Latn-RS" i="1" dirty="0" smtClean="0"/>
              <a:t>š</a:t>
            </a:r>
            <a:r>
              <a:rPr lang="en-US" altLang="sr-Latn-RS" i="1" dirty="0" err="1" smtClean="0"/>
              <a:t>enog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rada</a:t>
            </a:r>
            <a:r>
              <a:rPr lang="en-US" altLang="sr-Latn-RS" i="1" dirty="0" smtClean="0"/>
              <a:t>), </a:t>
            </a:r>
            <a:r>
              <a:rPr lang="sr-Latn-CS" altLang="sr-Latn-RS" i="1" dirty="0" smtClean="0"/>
              <a:t>ovo je stariji akronim koji se koristi u Ms Projectu</a:t>
            </a:r>
          </a:p>
          <a:p>
            <a:pPr lvl="1"/>
            <a:r>
              <a:rPr lang="en-US" altLang="sr-Latn-RS" dirty="0" smtClean="0"/>
              <a:t>BCWP </a:t>
            </a:r>
            <a:r>
              <a:rPr lang="en-US" altLang="sr-Latn-RS" dirty="0" err="1" smtClean="0"/>
              <a:t>predstavlja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trošak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je </a:t>
            </a:r>
            <a:r>
              <a:rPr lang="en-US" altLang="sr-Latn-RS" dirty="0" err="1" smtClean="0"/>
              <a:t>trebao</a:t>
            </a:r>
            <a:r>
              <a:rPr lang="en-US" altLang="sr-Latn-RS" dirty="0" smtClean="0"/>
              <a:t> da </a:t>
            </a:r>
            <a:r>
              <a:rPr lang="en-US" altLang="sr-Latn-RS" dirty="0" err="1" smtClean="0"/>
              <a:t>nastane</a:t>
            </a:r>
            <a:r>
              <a:rPr lang="en-US" altLang="sr-Latn-RS" dirty="0" smtClean="0"/>
              <a:t> od </a:t>
            </a:r>
            <a:r>
              <a:rPr lang="en-US" altLang="sr-Latn-RS" dirty="0" err="1" smtClean="0"/>
              <a:t>početka</a:t>
            </a:r>
            <a:r>
              <a:rPr lang="en-US" altLang="sr-Latn-RS" dirty="0" smtClean="0"/>
              <a:t> 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projekta</a:t>
            </a:r>
            <a:r>
              <a:rPr lang="en-US" altLang="sr-Latn-RS" dirty="0" smtClean="0"/>
              <a:t> do </a:t>
            </a:r>
            <a:r>
              <a:rPr lang="en-US" altLang="sr-Latn-RS" dirty="0" err="1" smtClean="0"/>
              <a:t>datuma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na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utvrđujete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stanje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projekta</a:t>
            </a:r>
            <a:r>
              <a:rPr lang="sr-Latn-ME" altLang="sr-Latn-RS" dirty="0" smtClean="0"/>
              <a:t> (status date)</a:t>
            </a:r>
            <a:r>
              <a:rPr lang="en-US" altLang="sr-Latn-RS" dirty="0" smtClean="0"/>
              <a:t>, </a:t>
            </a:r>
            <a:r>
              <a:rPr lang="en-US" altLang="sr-Latn-RS" dirty="0" err="1" smtClean="0"/>
              <a:t>na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bazi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stvarno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izvršenog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rada</a:t>
            </a:r>
            <a:r>
              <a:rPr lang="en-US" altLang="sr-Latn-RS" dirty="0" smtClean="0"/>
              <a:t>. BCWP </a:t>
            </a:r>
            <a:r>
              <a:rPr lang="en-US" altLang="sr-Latn-RS" dirty="0" err="1" smtClean="0"/>
              <a:t>predstavlja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proizvod</a:t>
            </a:r>
            <a:r>
              <a:rPr lang="en-US" altLang="sr-Latn-RS" dirty="0" smtClean="0"/>
              <a:t> 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stvarno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izvršenog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rada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i</a:t>
            </a:r>
            <a:r>
              <a:rPr lang="en-US" altLang="sr-Latn-RS" dirty="0" smtClean="0"/>
              <a:t> c</a:t>
            </a:r>
            <a:r>
              <a:rPr lang="sr-Latn-ME" altLang="sr-Latn-RS" dirty="0" smtClean="0"/>
              <a:t>ij</a:t>
            </a:r>
            <a:r>
              <a:rPr lang="en-US" altLang="sr-Latn-RS" dirty="0" err="1" smtClean="0"/>
              <a:t>ene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iz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prvobitnog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plana</a:t>
            </a:r>
            <a:r>
              <a:rPr lang="en-US" altLang="sr-Latn-RS" dirty="0" smtClean="0"/>
              <a:t>, a </a:t>
            </a:r>
            <a:r>
              <a:rPr lang="en-US" altLang="sr-Latn-RS" dirty="0" err="1" smtClean="0"/>
              <a:t>naziva</a:t>
            </a:r>
            <a:r>
              <a:rPr lang="en-US" altLang="sr-Latn-RS" dirty="0" smtClean="0"/>
              <a:t> se </a:t>
            </a:r>
            <a:r>
              <a:rPr lang="en-US" altLang="sr-Latn-RS" dirty="0" err="1" smtClean="0"/>
              <a:t>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finansijska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realizacija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projekt</a:t>
            </a:r>
            <a:r>
              <a:rPr lang="sr-Latn-ME" altLang="sr-Latn-RS" dirty="0" smtClean="0"/>
              <a:t>a</a:t>
            </a:r>
            <a:endParaRPr lang="sr-Latn-CS" altLang="sr-Latn-RS" dirty="0" smtClean="0"/>
          </a:p>
          <a:p>
            <a:r>
              <a:rPr lang="en-US" altLang="sr-Latn-RS" sz="1600" dirty="0" smtClean="0"/>
              <a:t>AC – Actual Cost – </a:t>
            </a:r>
            <a:r>
              <a:rPr lang="en-US" altLang="sr-Latn-RS" sz="1600" dirty="0" err="1" smtClean="0"/>
              <a:t>Stvarni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troškovi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za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izvedenu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količinu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posla</a:t>
            </a:r>
            <a:endParaRPr lang="sr-Latn-CS" altLang="sr-Latn-RS" sz="1600" dirty="0" smtClean="0"/>
          </a:p>
          <a:p>
            <a:pPr lvl="1"/>
            <a:r>
              <a:rPr lang="en-US" altLang="sr-Latn-RS" i="1" dirty="0" smtClean="0"/>
              <a:t>ACWP - actual cost of work performed (</a:t>
            </a:r>
            <a:r>
              <a:rPr lang="en-US" altLang="sr-Latn-RS" i="1" dirty="0" err="1" smtClean="0"/>
              <a:t>stvarni</a:t>
            </a:r>
            <a:r>
              <a:rPr lang="sr-Latn-CS" altLang="sr-Latn-RS" i="1" dirty="0" smtClean="0"/>
              <a:t> </a:t>
            </a:r>
            <a:r>
              <a:rPr lang="en-US" altLang="sr-Latn-RS" i="1" dirty="0" err="1" smtClean="0"/>
              <a:t>troškovi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izvr</a:t>
            </a:r>
            <a:r>
              <a:rPr lang="sr-Latn-CS" altLang="sr-Latn-RS" i="1" dirty="0" smtClean="0"/>
              <a:t>š</a:t>
            </a:r>
            <a:r>
              <a:rPr lang="en-US" altLang="sr-Latn-RS" i="1" dirty="0" err="1" smtClean="0"/>
              <a:t>enog</a:t>
            </a:r>
            <a:r>
              <a:rPr lang="en-US" altLang="sr-Latn-RS" i="1" dirty="0" smtClean="0"/>
              <a:t> </a:t>
            </a:r>
            <a:r>
              <a:rPr lang="en-US" altLang="sr-Latn-RS" i="1" dirty="0" err="1" smtClean="0"/>
              <a:t>rada</a:t>
            </a:r>
            <a:r>
              <a:rPr lang="en-US" altLang="sr-Latn-RS" i="1" dirty="0" smtClean="0"/>
              <a:t>)</a:t>
            </a:r>
            <a:r>
              <a:rPr lang="sr-Latn-CS" altLang="sr-Latn-RS" i="1" dirty="0" smtClean="0"/>
              <a:t> ovo je stariji akronim koji se koristi u Ms Projectu</a:t>
            </a:r>
          </a:p>
          <a:p>
            <a:pPr lvl="1"/>
            <a:r>
              <a:rPr lang="en-US" altLang="sr-Latn-RS" dirty="0" smtClean="0"/>
              <a:t>ACWP </a:t>
            </a:r>
            <a:r>
              <a:rPr lang="en-US" altLang="sr-Latn-RS" dirty="0" err="1" smtClean="0"/>
              <a:t>predstavlja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stvarni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trošak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je </a:t>
            </a:r>
            <a:r>
              <a:rPr lang="en-US" altLang="sr-Latn-RS" dirty="0" err="1" smtClean="0"/>
              <a:t>nastao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na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određenoj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aktivnosti</a:t>
            </a:r>
            <a:r>
              <a:rPr lang="en-US" altLang="sr-Latn-RS" dirty="0" smtClean="0"/>
              <a:t> </a:t>
            </a:r>
            <a:r>
              <a:rPr lang="sr-Latn-CS" altLang="sr-Latn-RS" dirty="0" smtClean="0"/>
              <a:t> </a:t>
            </a:r>
            <a:r>
              <a:rPr lang="en-US" altLang="sr-Latn-RS" dirty="0" smtClean="0"/>
              <a:t>u </a:t>
            </a:r>
            <a:r>
              <a:rPr lang="en-US" altLang="sr-Latn-RS" dirty="0" err="1" smtClean="0"/>
              <a:t>periodu</a:t>
            </a:r>
            <a:r>
              <a:rPr lang="en-US" altLang="sr-Latn-RS" dirty="0" smtClean="0"/>
              <a:t> od</a:t>
            </a:r>
            <a:r>
              <a:rPr lang="sr-Latn-CS" altLang="sr-Latn-RS" dirty="0" smtClean="0"/>
              <a:t> </a:t>
            </a:r>
            <a:r>
              <a:rPr lang="en-US" altLang="sr-Latn-RS" dirty="0" err="1" smtClean="0"/>
              <a:t>početnog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datuma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projekta</a:t>
            </a:r>
            <a:r>
              <a:rPr lang="en-US" altLang="sr-Latn-RS" dirty="0" smtClean="0"/>
              <a:t> do </a:t>
            </a:r>
            <a:r>
              <a:rPr lang="en-US" altLang="sr-Latn-RS" dirty="0" err="1" smtClean="0"/>
              <a:t>datuma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na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koji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utvrđujete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stanje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projekta</a:t>
            </a:r>
            <a:r>
              <a:rPr lang="sr-Latn-ME" altLang="sr-Latn-RS" dirty="0" smtClean="0"/>
              <a:t> (status date)</a:t>
            </a:r>
            <a:r>
              <a:rPr lang="en-US" altLang="sr-Latn-RS" dirty="0" smtClean="0"/>
              <a:t> </a:t>
            </a:r>
            <a:r>
              <a:rPr lang="sr-Latn-ME" altLang="sr-Latn-RS" dirty="0" smtClean="0"/>
              <a:t>.</a:t>
            </a:r>
            <a:r>
              <a:rPr lang="en-US" altLang="sr-Latn-RS" dirty="0" smtClean="0"/>
              <a:t>ACWP </a:t>
            </a:r>
            <a:r>
              <a:rPr lang="en-US" altLang="sr-Latn-RS" dirty="0" err="1" smtClean="0"/>
              <a:t>predstavlja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stvarnu</a:t>
            </a:r>
            <a:r>
              <a:rPr lang="en-US" altLang="sr-Latn-RS" dirty="0" smtClean="0"/>
              <a:t> </a:t>
            </a:r>
            <a:r>
              <a:rPr lang="sr-Latn-CS" altLang="sr-Latn-RS" dirty="0" smtClean="0"/>
              <a:t> </a:t>
            </a:r>
            <a:r>
              <a:rPr lang="en-US" altLang="sr-Latn-RS" dirty="0" smtClean="0"/>
              <a:t>c</a:t>
            </a:r>
            <a:r>
              <a:rPr lang="sr-Latn-ME" altLang="sr-Latn-RS" dirty="0" smtClean="0"/>
              <a:t>ij</a:t>
            </a:r>
            <a:r>
              <a:rPr lang="en-US" altLang="sr-Latn-RS" dirty="0" err="1" smtClean="0"/>
              <a:t>enu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neke</a:t>
            </a:r>
            <a:r>
              <a:rPr lang="en-US" altLang="sr-Latn-RS" dirty="0" smtClean="0"/>
              <a:t> </a:t>
            </a:r>
            <a:r>
              <a:rPr lang="en-US" altLang="sr-Latn-RS" dirty="0" err="1" smtClean="0"/>
              <a:t>aktivnosti</a:t>
            </a:r>
            <a:endParaRPr lang="sr-Latn-CS" altLang="sr-Latn-RS" dirty="0" smtClean="0"/>
          </a:p>
          <a:p>
            <a:pPr lvl="1"/>
            <a:endParaRPr lang="en-US" altLang="sr-Latn-RS" dirty="0" smtClean="0"/>
          </a:p>
          <a:p>
            <a:endParaRPr lang="en-US" altLang="sr-Latn-RS" sz="16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b="1" smtClean="0"/>
              <a:t>Grafički prikaz pokazatelja u EVM</a:t>
            </a:r>
            <a:endParaRPr lang="en-US" altLang="sr-Latn-RS" b="1" smtClean="0"/>
          </a:p>
        </p:txBody>
      </p:sp>
      <p:pic>
        <p:nvPicPr>
          <p:cNvPr id="2560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6675" y="1571625"/>
            <a:ext cx="7334250" cy="5222875"/>
          </a:xfrm>
          <a:noFill/>
        </p:spPr>
      </p:pic>
      <p:sp>
        <p:nvSpPr>
          <p:cNvPr id="25604" name="AutoShape 8"/>
          <p:cNvSpPr>
            <a:spLocks/>
          </p:cNvSpPr>
          <p:nvPr/>
        </p:nvSpPr>
        <p:spPr bwMode="auto">
          <a:xfrm>
            <a:off x="179388" y="4724400"/>
            <a:ext cx="1976437" cy="792163"/>
          </a:xfrm>
          <a:prstGeom prst="borderCallout1">
            <a:avLst>
              <a:gd name="adj1" fmla="val 14431"/>
              <a:gd name="adj2" fmla="val 103856"/>
              <a:gd name="adj3" fmla="val 47648"/>
              <a:gd name="adj4" fmla="val 168806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1200"/>
              <a:t> </a:t>
            </a:r>
            <a:r>
              <a:rPr lang="sr-Latn-CS" altLang="sr-Latn-RS" sz="1200">
                <a:solidFill>
                  <a:srgbClr val="FF0000"/>
                </a:solidFill>
              </a:rPr>
              <a:t>B</a:t>
            </a:r>
            <a:r>
              <a:rPr lang="en-US" altLang="sr-Latn-RS" sz="1200">
                <a:solidFill>
                  <a:srgbClr val="FF0000"/>
                </a:solidFill>
              </a:rPr>
              <a:t>CWS</a:t>
            </a:r>
            <a:r>
              <a:rPr lang="sr-Latn-CS" altLang="sr-Latn-RS" sz="1200">
                <a:solidFill>
                  <a:srgbClr val="FF0000"/>
                </a:solidFill>
              </a:rPr>
              <a:t> =</a:t>
            </a:r>
            <a:r>
              <a:rPr lang="en-US" altLang="sr-Latn-RS" sz="1200"/>
              <a:t>PV– Planed Value – Planirana vr</a:t>
            </a:r>
            <a:r>
              <a:rPr lang="sr-Latn-CS" altLang="sr-Latn-RS" sz="1200"/>
              <a:t>ij</a:t>
            </a:r>
            <a:r>
              <a:rPr lang="en-US" altLang="sr-Latn-RS" sz="1200"/>
              <a:t>ednost za planiranu količinu</a:t>
            </a:r>
            <a:r>
              <a:rPr lang="sr-Latn-CS" altLang="sr-Latn-RS" sz="1200"/>
              <a:t> </a:t>
            </a:r>
            <a:r>
              <a:rPr lang="en-US" altLang="sr-Latn-RS" sz="1200"/>
              <a:t>posla</a:t>
            </a:r>
          </a:p>
        </p:txBody>
      </p:sp>
      <p:sp>
        <p:nvSpPr>
          <p:cNvPr id="25605" name="AutoShape 9"/>
          <p:cNvSpPr>
            <a:spLocks/>
          </p:cNvSpPr>
          <p:nvPr/>
        </p:nvSpPr>
        <p:spPr bwMode="auto">
          <a:xfrm>
            <a:off x="323850" y="5949950"/>
            <a:ext cx="2227263" cy="609600"/>
          </a:xfrm>
          <a:prstGeom prst="borderCallout1">
            <a:avLst>
              <a:gd name="adj1" fmla="val 18750"/>
              <a:gd name="adj2" fmla="val 103421"/>
              <a:gd name="adj3" fmla="val -28880"/>
              <a:gd name="adj4" fmla="val 145958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1200">
                <a:solidFill>
                  <a:srgbClr val="FF0000"/>
                </a:solidFill>
              </a:rPr>
              <a:t>BCWP</a:t>
            </a:r>
            <a:r>
              <a:rPr lang="en-US" altLang="sr-Latn-RS" sz="1200"/>
              <a:t> </a:t>
            </a:r>
            <a:r>
              <a:rPr lang="sr-Latn-CS" altLang="sr-Latn-RS" sz="1200"/>
              <a:t>=</a:t>
            </a:r>
            <a:r>
              <a:rPr lang="en-US" altLang="sr-Latn-RS" sz="1200"/>
              <a:t>EV – Earned Value – Zarađena vr</a:t>
            </a:r>
            <a:r>
              <a:rPr lang="sr-Latn-CS" altLang="sr-Latn-RS" sz="1200"/>
              <a:t>ij</a:t>
            </a:r>
            <a:r>
              <a:rPr lang="en-US" altLang="sr-Latn-RS" sz="1200"/>
              <a:t>ednost za izvedenu količinu</a:t>
            </a:r>
            <a:r>
              <a:rPr lang="sr-Latn-CS" altLang="sr-Latn-RS" sz="1200"/>
              <a:t> </a:t>
            </a:r>
            <a:r>
              <a:rPr lang="en-US" altLang="sr-Latn-RS" sz="1200"/>
              <a:t>posla</a:t>
            </a:r>
          </a:p>
        </p:txBody>
      </p:sp>
      <p:sp>
        <p:nvSpPr>
          <p:cNvPr id="25606" name="AutoShape 10"/>
          <p:cNvSpPr>
            <a:spLocks/>
          </p:cNvSpPr>
          <p:nvPr/>
        </p:nvSpPr>
        <p:spPr bwMode="auto">
          <a:xfrm>
            <a:off x="250825" y="3789363"/>
            <a:ext cx="2092325" cy="719137"/>
          </a:xfrm>
          <a:prstGeom prst="borderCallout1">
            <a:avLst>
              <a:gd name="adj1" fmla="val 15894"/>
              <a:gd name="adj2" fmla="val 103644"/>
              <a:gd name="adj3" fmla="val 51546"/>
              <a:gd name="adj4" fmla="val 150546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1200">
                <a:solidFill>
                  <a:srgbClr val="FF0000"/>
                </a:solidFill>
              </a:rPr>
              <a:t>ACWP</a:t>
            </a:r>
            <a:r>
              <a:rPr lang="sr-Latn-CS" altLang="sr-Latn-RS" sz="1200">
                <a:solidFill>
                  <a:srgbClr val="FF0000"/>
                </a:solidFill>
              </a:rPr>
              <a:t>=</a:t>
            </a:r>
            <a:r>
              <a:rPr lang="en-US" altLang="sr-Latn-RS" sz="1200"/>
              <a:t> AC – Actual Cost – Stvarni troškovi za izvedenu količinu posla</a:t>
            </a:r>
            <a:endParaRPr lang="sr-Latn-CS" altLang="sr-Latn-RS" sz="1200"/>
          </a:p>
          <a:p>
            <a:pPr lvl="1">
              <a:spcBef>
                <a:spcPct val="0"/>
              </a:spcBef>
              <a:buClrTx/>
              <a:buSzTx/>
              <a:buFontTx/>
              <a:buNone/>
            </a:pPr>
            <a:endParaRPr lang="en-US" altLang="sr-Latn-RS" sz="1200">
              <a:solidFill>
                <a:srgbClr val="FF0000"/>
              </a:solidFill>
            </a:endParaRPr>
          </a:p>
        </p:txBody>
      </p:sp>
      <p:sp>
        <p:nvSpPr>
          <p:cNvPr id="25607" name="AutoShape 12"/>
          <p:cNvSpPr>
            <a:spLocks/>
          </p:cNvSpPr>
          <p:nvPr/>
        </p:nvSpPr>
        <p:spPr bwMode="auto">
          <a:xfrm>
            <a:off x="3132138" y="2205038"/>
            <a:ext cx="3598862" cy="792162"/>
          </a:xfrm>
          <a:prstGeom prst="borderCallout1">
            <a:avLst>
              <a:gd name="adj1" fmla="val 14431"/>
              <a:gd name="adj2" fmla="val -4046"/>
              <a:gd name="adj3" fmla="val 97861"/>
              <a:gd name="adj4" fmla="val -16454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1200"/>
              <a:t>EAC </a:t>
            </a:r>
            <a:r>
              <a:rPr lang="sr-Latn-CS" altLang="sr-Latn-RS" sz="1200"/>
              <a:t>- E</a:t>
            </a:r>
            <a:r>
              <a:rPr lang="en-US" altLang="sr-Latn-RS" sz="1200"/>
              <a:t>stimate at Completion – Proc</a:t>
            </a:r>
            <a:r>
              <a:rPr lang="sr-Latn-CS" altLang="sr-Latn-RS" sz="1200"/>
              <a:t>ij</a:t>
            </a:r>
            <a:r>
              <a:rPr lang="en-US" altLang="sr-Latn-RS" sz="1200"/>
              <a:t>enjeni budžet proj</a:t>
            </a:r>
            <a:r>
              <a:rPr lang="sr-Latn-CS" altLang="sr-Latn-RS" sz="1200"/>
              <a:t>e</a:t>
            </a:r>
            <a:r>
              <a:rPr lang="en-US" altLang="sr-Latn-RS" sz="1200"/>
              <a:t>kta</a:t>
            </a:r>
            <a:r>
              <a:rPr lang="sr-Latn-ME" altLang="sr-Latn-RS" sz="1200"/>
              <a:t> </a:t>
            </a:r>
            <a:r>
              <a:rPr lang="sr-Latn-CS" altLang="sr-Latn-RS" sz="1200"/>
              <a:t>kada se  </a:t>
            </a:r>
            <a:r>
              <a:rPr lang="en-US" altLang="sr-Latn-RS" sz="1200"/>
              <a:t>troškov</a:t>
            </a:r>
            <a:r>
              <a:rPr lang="sr-Latn-CS" altLang="sr-Latn-RS" sz="1200"/>
              <a:t>ima</a:t>
            </a:r>
            <a:r>
              <a:rPr lang="en-US" altLang="sr-Latn-RS" sz="1200"/>
              <a:t> ostvareni</a:t>
            </a:r>
            <a:r>
              <a:rPr lang="sr-Latn-CS" altLang="sr-Latn-RS" sz="1200"/>
              <a:t>m</a:t>
            </a:r>
            <a:r>
              <a:rPr lang="en-US" altLang="sr-Latn-RS" sz="1200"/>
              <a:t> do trenutka izrade pres</a:t>
            </a:r>
            <a:r>
              <a:rPr lang="sr-Latn-CS" altLang="sr-Latn-RS" sz="1200"/>
              <a:t>j</a:t>
            </a:r>
            <a:r>
              <a:rPr lang="en-US" altLang="sr-Latn-RS" sz="1200"/>
              <a:t>eka stanja </a:t>
            </a:r>
            <a:r>
              <a:rPr lang="sr-Latn-CS" altLang="sr-Latn-RS" sz="1200"/>
              <a:t>doda budžetska </a:t>
            </a:r>
            <a:r>
              <a:rPr lang="en-US" altLang="sr-Latn-RS" sz="1200"/>
              <a:t>proc</a:t>
            </a:r>
            <a:r>
              <a:rPr lang="sr-Latn-CS" altLang="sr-Latn-RS" sz="1200"/>
              <a:t>j</a:t>
            </a:r>
            <a:r>
              <a:rPr lang="en-US" altLang="sr-Latn-RS" sz="1200"/>
              <a:t>ena troškova svog preostalog rada</a:t>
            </a:r>
          </a:p>
        </p:txBody>
      </p:sp>
      <p:sp>
        <p:nvSpPr>
          <p:cNvPr id="25608" name="AutoShape 13"/>
          <p:cNvSpPr>
            <a:spLocks/>
          </p:cNvSpPr>
          <p:nvPr/>
        </p:nvSpPr>
        <p:spPr bwMode="auto">
          <a:xfrm>
            <a:off x="0" y="2852738"/>
            <a:ext cx="1933575" cy="649287"/>
          </a:xfrm>
          <a:prstGeom prst="borderCallout1">
            <a:avLst>
              <a:gd name="adj1" fmla="val 17602"/>
              <a:gd name="adj2" fmla="val 103940"/>
              <a:gd name="adj3" fmla="val 87014"/>
              <a:gd name="adj4" fmla="val 119458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CS" altLang="sr-Latn-RS" sz="1200"/>
              <a:t>B</a:t>
            </a:r>
            <a:r>
              <a:rPr lang="en-US" altLang="sr-Latn-RS" sz="1200"/>
              <a:t>AC – Budget at Completion – Planirani budžet projekta</a:t>
            </a:r>
          </a:p>
        </p:txBody>
      </p:sp>
      <p:sp>
        <p:nvSpPr>
          <p:cNvPr id="25609" name="AutoShape 14"/>
          <p:cNvSpPr>
            <a:spLocks/>
          </p:cNvSpPr>
          <p:nvPr/>
        </p:nvSpPr>
        <p:spPr bwMode="auto">
          <a:xfrm>
            <a:off x="7004050" y="2205038"/>
            <a:ext cx="1882775" cy="792162"/>
          </a:xfrm>
          <a:prstGeom prst="borderCallout1">
            <a:avLst>
              <a:gd name="adj1" fmla="val 14431"/>
              <a:gd name="adj2" fmla="val 104046"/>
              <a:gd name="adj3" fmla="val 143000"/>
              <a:gd name="adj4" fmla="val 44542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70000"/>
              </a:lnSpc>
              <a:buClr>
                <a:schemeClr val="bg2"/>
              </a:buClr>
              <a:buFont typeface="Wingdings" panose="05000000000000000000" pitchFamily="2" charset="2"/>
              <a:buNone/>
            </a:pPr>
            <a:r>
              <a:rPr lang="en-US" altLang="sr-Latn-RS" sz="1200"/>
              <a:t>ETC – Estimate to Complete – Proc</a:t>
            </a:r>
            <a:r>
              <a:rPr lang="sr-Latn-CS" altLang="sr-Latn-RS" sz="1200"/>
              <a:t>j</a:t>
            </a:r>
            <a:r>
              <a:rPr lang="en-US" altLang="sr-Latn-RS" sz="1200"/>
              <a:t>ena preostalih troškov</a:t>
            </a:r>
            <a:r>
              <a:rPr lang="sr-Latn-CS" altLang="sr-Latn-RS" sz="1200"/>
              <a:t>a</a:t>
            </a:r>
            <a:endParaRPr lang="en-US" altLang="sr-Latn-RS" sz="1200"/>
          </a:p>
        </p:txBody>
      </p:sp>
      <p:sp>
        <p:nvSpPr>
          <p:cNvPr id="25610" name="Rectangle 1"/>
          <p:cNvSpPr>
            <a:spLocks noChangeArrowheads="1"/>
          </p:cNvSpPr>
          <p:nvPr/>
        </p:nvSpPr>
        <p:spPr bwMode="auto">
          <a:xfrm>
            <a:off x="6119813" y="6429375"/>
            <a:ext cx="23891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100">
                <a:solidFill>
                  <a:srgbClr val="9900FF"/>
                </a:solidFill>
              </a:rPr>
              <a:t>Ts-prognoza trajanja projekta</a:t>
            </a:r>
          </a:p>
        </p:txBody>
      </p:sp>
      <p:sp>
        <p:nvSpPr>
          <p:cNvPr id="25611" name="Rectangle 2"/>
          <p:cNvSpPr>
            <a:spLocks noChangeArrowheads="1"/>
          </p:cNvSpPr>
          <p:nvPr/>
        </p:nvSpPr>
        <p:spPr bwMode="auto">
          <a:xfrm>
            <a:off x="3279775" y="6405563"/>
            <a:ext cx="25908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100">
                <a:solidFill>
                  <a:srgbClr val="9900FF"/>
                </a:solidFill>
              </a:rPr>
              <a:t>Tp ‐ planirano vrijeme trajanja projekta</a:t>
            </a: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870575" y="3860800"/>
            <a:ext cx="1882775" cy="647700"/>
          </a:xfrm>
          <a:prstGeom prst="borderCallout1">
            <a:avLst>
              <a:gd name="adj1" fmla="val 14431"/>
              <a:gd name="adj2" fmla="val -4046"/>
              <a:gd name="adj3" fmla="val 79324"/>
              <a:gd name="adj4" fmla="val -54407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200"/>
              <a:t>CV</a:t>
            </a:r>
            <a:r>
              <a:rPr lang="en-US" altLang="sr-Latn-RS" sz="1200"/>
              <a:t> </a:t>
            </a:r>
            <a:r>
              <a:rPr lang="sr-Latn-ME" altLang="sr-Latn-RS" sz="1200"/>
              <a:t>=EV-AC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200"/>
              <a:t>Varijansa troška</a:t>
            </a:r>
          </a:p>
        </p:txBody>
      </p:sp>
      <p:sp>
        <p:nvSpPr>
          <p:cNvPr id="25613" name="AutoShape 12"/>
          <p:cNvSpPr>
            <a:spLocks/>
          </p:cNvSpPr>
          <p:nvPr/>
        </p:nvSpPr>
        <p:spPr bwMode="auto">
          <a:xfrm>
            <a:off x="4930775" y="5200650"/>
            <a:ext cx="1584325" cy="592138"/>
          </a:xfrm>
          <a:prstGeom prst="borderCallout1">
            <a:avLst>
              <a:gd name="adj1" fmla="val 14431"/>
              <a:gd name="adj2" fmla="val -4046"/>
              <a:gd name="adj3" fmla="val -21338"/>
              <a:gd name="adj4" fmla="val -32282"/>
            </a:avLst>
          </a:prstGeom>
          <a:solidFill>
            <a:schemeClr val="folHlink"/>
          </a:solidFill>
          <a:ln w="9525">
            <a:solidFill>
              <a:srgbClr val="00CC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200"/>
              <a:t>SV= EV-PV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200"/>
              <a:t>Varijansa vremena</a:t>
            </a:r>
            <a:endParaRPr lang="en-US" altLang="sr-Latn-RS" sz="12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smtClean="0"/>
              <a:t>Izvedeni pokazatelji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485188" cy="4648299"/>
          </a:xfrm>
        </p:spPr>
        <p:txBody>
          <a:bodyPr/>
          <a:lstStyle/>
          <a:p>
            <a:r>
              <a:rPr lang="sr-Latn-ME" altLang="sr-Latn-RS" sz="1700" dirty="0" smtClean="0"/>
              <a:t>Odstupanje finansijske realizacije (nepovoljna negativna vrijednost pokazatelja</a:t>
            </a:r>
          </a:p>
          <a:p>
            <a:pPr lvl="1"/>
            <a:r>
              <a:rPr lang="en-US" altLang="sr-Latn-RS" sz="1700" dirty="0" smtClean="0"/>
              <a:t>Cost variance (CV=EV- AC</a:t>
            </a:r>
            <a:r>
              <a:rPr lang="sr-Latn-ME" altLang="sr-Latn-RS" sz="1700" dirty="0" smtClean="0"/>
              <a:t>, </a:t>
            </a:r>
            <a:r>
              <a:rPr lang="en-US" altLang="sr-Latn-RS" sz="1700" dirty="0" smtClean="0"/>
              <a:t>CV=BCWP-ACWP</a:t>
            </a:r>
            <a:r>
              <a:rPr lang="sr-Latn-ME" altLang="sr-Latn-RS" sz="1700" dirty="0" smtClean="0"/>
              <a:t>)</a:t>
            </a:r>
            <a:r>
              <a:rPr lang="en-US" altLang="sr-Latn-RS" sz="1700" dirty="0" smtClean="0"/>
              <a:t> — </a:t>
            </a:r>
            <a:r>
              <a:rPr lang="en-US" altLang="sr-Latn-RS" sz="1700" dirty="0" err="1" smtClean="0"/>
              <a:t>odstupanje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troškova</a:t>
            </a:r>
            <a:r>
              <a:rPr lang="sr-Latn-ME" altLang="sr-Latn-RS" sz="1700" dirty="0" smtClean="0"/>
              <a:t> (Varijansa troškova)</a:t>
            </a:r>
            <a:r>
              <a:rPr lang="en-US" altLang="sr-Latn-RS" sz="1700" dirty="0" smtClean="0"/>
              <a:t> — </a:t>
            </a:r>
            <a:r>
              <a:rPr lang="en-US" altLang="sr-Latn-RS" sz="1700" dirty="0" err="1" smtClean="0"/>
              <a:t>upoređuje</a:t>
            </a:r>
            <a:r>
              <a:rPr lang="en-US" altLang="sr-Latn-RS" sz="1700" dirty="0" smtClean="0"/>
              <a:t> BCWP </a:t>
            </a:r>
            <a:r>
              <a:rPr lang="en-US" altLang="sr-Latn-RS" sz="1700" dirty="0" err="1" smtClean="0"/>
              <a:t>sa</a:t>
            </a:r>
            <a:r>
              <a:rPr lang="en-US" altLang="sr-Latn-RS" sz="1700" dirty="0" smtClean="0"/>
              <a:t> ACWP (</a:t>
            </a:r>
            <a:r>
              <a:rPr lang="en-US" altLang="sr-Latn-RS" sz="1700" dirty="0" err="1" smtClean="0"/>
              <a:t>planska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stvarna</a:t>
            </a:r>
            <a:r>
              <a:rPr lang="en-US" altLang="sr-Latn-RS" sz="1700" dirty="0" smtClean="0"/>
              <a:t> c</a:t>
            </a:r>
            <a:r>
              <a:rPr lang="sr-Latn-ME" altLang="sr-Latn-RS" sz="1700" dirty="0" smtClean="0"/>
              <a:t>ij</a:t>
            </a:r>
            <a:r>
              <a:rPr lang="en-US" altLang="sr-Latn-RS" sz="1700" dirty="0" err="1" smtClean="0"/>
              <a:t>ena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stvarnog </a:t>
            </a:r>
            <a:r>
              <a:rPr lang="en-US" altLang="sr-Latn-RS" sz="1700" dirty="0" err="1" smtClean="0"/>
              <a:t>rada</a:t>
            </a:r>
            <a:r>
              <a:rPr lang="en-US" altLang="sr-Latn-RS" sz="1700" dirty="0" smtClean="0"/>
              <a:t>) </a:t>
            </a:r>
            <a:r>
              <a:rPr lang="en-US" altLang="sr-Latn-RS" sz="1700" dirty="0" err="1" smtClean="0"/>
              <a:t>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prikazuje</a:t>
            </a:r>
            <a:r>
              <a:rPr lang="sr-Latn-CS" altLang="sr-Latn-RS" sz="1700" dirty="0" smtClean="0"/>
              <a:t> </a:t>
            </a:r>
            <a:r>
              <a:rPr lang="en-US" altLang="sr-Latn-RS" sz="1700" dirty="0" err="1" smtClean="0"/>
              <a:t>razliku</a:t>
            </a:r>
            <a:r>
              <a:rPr lang="en-US" altLang="sr-Latn-RS" sz="1700" dirty="0" smtClean="0"/>
              <a:t> u </a:t>
            </a:r>
            <a:r>
              <a:rPr lang="en-US" altLang="sr-Latn-RS" sz="1700" dirty="0" err="1" smtClean="0"/>
              <a:t>troškovima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koja</a:t>
            </a:r>
            <a:r>
              <a:rPr lang="en-US" altLang="sr-Latn-RS" sz="1700" dirty="0" smtClean="0"/>
              <a:t> je </a:t>
            </a:r>
            <a:r>
              <a:rPr lang="en-US" altLang="sr-Latn-RS" sz="1700" dirty="0" err="1" smtClean="0"/>
              <a:t>nastala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samo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zbog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razlike</a:t>
            </a:r>
            <a:r>
              <a:rPr lang="en-US" altLang="sr-Latn-RS" sz="1700" dirty="0" smtClean="0"/>
              <a:t> u c</a:t>
            </a:r>
            <a:r>
              <a:rPr lang="sr-Latn-ME" altLang="sr-Latn-RS" sz="1700" dirty="0" smtClean="0"/>
              <a:t>ij</a:t>
            </a:r>
            <a:r>
              <a:rPr lang="en-US" altLang="sr-Latn-RS" sz="1700" dirty="0" err="1" smtClean="0"/>
              <a:t>eni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rada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resursa</a:t>
            </a:r>
            <a:r>
              <a:rPr lang="sr-Latn-ME" altLang="sr-Latn-RS" sz="1700" dirty="0" smtClean="0"/>
              <a:t>- </a:t>
            </a:r>
            <a:r>
              <a:rPr lang="sr-Latn-CS" altLang="sr-Latn-RS" sz="1700" dirty="0" smtClean="0"/>
              <a:t> Iskazuje se u jedinicama cijene resursa</a:t>
            </a:r>
          </a:p>
          <a:p>
            <a:pPr lvl="1"/>
            <a:r>
              <a:rPr lang="sr-Latn-ME" altLang="sr-Latn-RS" sz="1700" dirty="0" smtClean="0"/>
              <a:t>S</a:t>
            </a:r>
            <a:r>
              <a:rPr lang="en-US" altLang="sr-Latn-RS" sz="1700" dirty="0" err="1" smtClean="0"/>
              <a:t>chedule</a:t>
            </a:r>
            <a:r>
              <a:rPr lang="en-US" altLang="sr-Latn-RS" sz="1700" dirty="0" smtClean="0"/>
              <a:t> variance (SV</a:t>
            </a:r>
            <a:r>
              <a:rPr lang="sr-Latn-ME" altLang="sr-Latn-RS" sz="1700" dirty="0" smtClean="0"/>
              <a:t>=EV-PV, SV=BCWP-BCWS</a:t>
            </a:r>
            <a:r>
              <a:rPr lang="en-US" altLang="sr-Latn-RS" sz="1700" dirty="0" smtClean="0"/>
              <a:t>) — </a:t>
            </a:r>
            <a:r>
              <a:rPr lang="en-US" altLang="sr-Latn-RS" sz="1700" dirty="0" err="1" smtClean="0"/>
              <a:t>odstupanje</a:t>
            </a:r>
            <a:r>
              <a:rPr lang="en-US" altLang="sr-Latn-RS" sz="1700" dirty="0" smtClean="0"/>
              <a:t> od </a:t>
            </a:r>
            <a:r>
              <a:rPr lang="en-US" altLang="sr-Latn-RS" sz="1700" dirty="0" err="1" smtClean="0"/>
              <a:t>plana</a:t>
            </a:r>
            <a:r>
              <a:rPr lang="sr-Latn-ME" altLang="sr-Latn-RS" sz="1700" dirty="0" smtClean="0"/>
              <a:t> (Varijansa vremena)</a:t>
            </a:r>
            <a:r>
              <a:rPr lang="en-US" altLang="sr-Latn-RS" sz="1700" dirty="0" smtClean="0"/>
              <a:t> — </a:t>
            </a:r>
            <a:r>
              <a:rPr lang="en-US" altLang="sr-Latn-RS" sz="1700" dirty="0" err="1" smtClean="0"/>
              <a:t>upoređuje</a:t>
            </a:r>
            <a:r>
              <a:rPr lang="en-US" altLang="sr-Latn-RS" sz="1700" dirty="0" smtClean="0"/>
              <a:t> BCW</a:t>
            </a:r>
            <a:r>
              <a:rPr lang="sr-Latn-ME" altLang="sr-Latn-RS" sz="1700" dirty="0" smtClean="0"/>
              <a:t>P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sa</a:t>
            </a:r>
            <a:r>
              <a:rPr lang="en-US" altLang="sr-Latn-RS" sz="1700" dirty="0" smtClean="0"/>
              <a:t> BCW</a:t>
            </a:r>
            <a:r>
              <a:rPr lang="sr-Latn-ME" altLang="sr-Latn-RS" sz="1700" dirty="0" smtClean="0"/>
              <a:t>S</a:t>
            </a:r>
            <a:r>
              <a:rPr lang="en-US" altLang="sr-Latn-RS" sz="1700" dirty="0" smtClean="0"/>
              <a:t> (</a:t>
            </a:r>
            <a:r>
              <a:rPr lang="sr-Latn-ME" altLang="sr-Latn-RS" sz="1700" dirty="0" smtClean="0"/>
              <a:t>planirani </a:t>
            </a:r>
            <a:r>
              <a:rPr lang="en-US" altLang="sr-Latn-RS" sz="1700" dirty="0" err="1" smtClean="0"/>
              <a:t>trošak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za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stvarni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i </a:t>
            </a:r>
            <a:r>
              <a:rPr lang="en-US" altLang="sr-Latn-RS" sz="1700" dirty="0" err="1" smtClean="0"/>
              <a:t>planirani</a:t>
            </a:r>
            <a:r>
              <a:rPr lang="en-US" altLang="sr-Latn-RS" sz="1700" dirty="0" smtClean="0"/>
              <a:t> rad) </a:t>
            </a:r>
            <a:r>
              <a:rPr lang="en-US" altLang="sr-Latn-RS" sz="1700" dirty="0" err="1" smtClean="0"/>
              <a:t>i</a:t>
            </a:r>
            <a:r>
              <a:rPr lang="sr-Latn-CS" altLang="sr-Latn-RS" sz="1700" dirty="0" smtClean="0"/>
              <a:t> </a:t>
            </a:r>
            <a:r>
              <a:rPr lang="en-US" altLang="sr-Latn-RS" sz="1700" dirty="0" err="1" smtClean="0"/>
              <a:t>prikazuje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razliku</a:t>
            </a:r>
            <a:r>
              <a:rPr lang="en-US" altLang="sr-Latn-RS" sz="1700" dirty="0" smtClean="0"/>
              <a:t> u </a:t>
            </a:r>
            <a:r>
              <a:rPr lang="en-US" altLang="sr-Latn-RS" sz="1700" dirty="0" err="1" smtClean="0"/>
              <a:t>troškovima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koja</a:t>
            </a:r>
            <a:r>
              <a:rPr lang="en-US" altLang="sr-Latn-RS" sz="1700" dirty="0" smtClean="0"/>
              <a:t> je </a:t>
            </a:r>
            <a:r>
              <a:rPr lang="en-US" altLang="sr-Latn-RS" sz="1700" dirty="0" err="1" smtClean="0"/>
              <a:t>nastala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samo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zbog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razlike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planiranog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stvarno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izvršenog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rada</a:t>
            </a:r>
            <a:r>
              <a:rPr lang="en-US" altLang="sr-Latn-RS" sz="1700" dirty="0" smtClean="0"/>
              <a:t>.</a:t>
            </a:r>
            <a:r>
              <a:rPr lang="sr-Latn-CS" altLang="sr-Latn-RS" sz="1700" dirty="0" smtClean="0"/>
              <a:t> – Iskazuje se u jedinicama cijene resursa</a:t>
            </a:r>
          </a:p>
          <a:p>
            <a:r>
              <a:rPr lang="sr-Latn-ME" altLang="sr-Latn-RS" sz="1700" dirty="0" smtClean="0"/>
              <a:t>Indeksi finansijske realizacije (nepovoljna vijednost manja od 1)</a:t>
            </a:r>
          </a:p>
          <a:p>
            <a:pPr lvl="1"/>
            <a:r>
              <a:rPr lang="en-US" altLang="sr-Latn-RS" sz="1700" dirty="0" smtClean="0"/>
              <a:t>Cost Performance Index (CPI</a:t>
            </a:r>
            <a:r>
              <a:rPr lang="sr-Latn-ME" altLang="sr-Latn-RS" sz="1700" dirty="0" smtClean="0"/>
              <a:t>=EV/AC, </a:t>
            </a:r>
            <a:r>
              <a:rPr lang="en-US" altLang="sr-Latn-RS" sz="1700" dirty="0" smtClean="0"/>
              <a:t>CPI = BCWP/ACWP) — </a:t>
            </a:r>
            <a:r>
              <a:rPr lang="en-US" altLang="sr-Latn-RS" sz="1700" dirty="0" err="1" smtClean="0"/>
              <a:t>indeks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ostvarenja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troškova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(troškovni indeks efikasnosti) </a:t>
            </a:r>
            <a:r>
              <a:rPr lang="en-US" altLang="sr-Latn-RS" sz="1700" dirty="0" smtClean="0"/>
              <a:t>je </a:t>
            </a:r>
            <a:r>
              <a:rPr lang="en-US" altLang="sr-Latn-RS" sz="1700" dirty="0" err="1" smtClean="0"/>
              <a:t>odnos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planiranih </a:t>
            </a:r>
            <a:r>
              <a:rPr lang="en-US" altLang="sr-Latn-RS" sz="1700" dirty="0" err="1" smtClean="0"/>
              <a:t>troškova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stvarnog rada i </a:t>
            </a:r>
            <a:r>
              <a:rPr lang="en-US" altLang="sr-Latn-RS" sz="1700" dirty="0" err="1" smtClean="0"/>
              <a:t>stvarni</a:t>
            </a:r>
            <a:r>
              <a:rPr lang="sr-Latn-ME" altLang="sr-Latn-RS" sz="1700" dirty="0" smtClean="0"/>
              <a:t>h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troškov</a:t>
            </a:r>
            <a:r>
              <a:rPr lang="sr-Latn-ME" altLang="sr-Latn-RS" sz="1700" dirty="0" smtClean="0"/>
              <a:t>a stvarnog rada k</a:t>
            </a:r>
            <a:r>
              <a:rPr lang="en-US" altLang="sr-Latn-RS" sz="1700" dirty="0" err="1" smtClean="0"/>
              <a:t>oji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su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opteretili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određenu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aktivnost</a:t>
            </a:r>
            <a:r>
              <a:rPr lang="sr-Latn-ME" altLang="sr-Latn-RS" sz="1700" dirty="0" smtClean="0"/>
              <a:t> -bezdimenziona veličina</a:t>
            </a:r>
          </a:p>
          <a:p>
            <a:pPr lvl="1"/>
            <a:r>
              <a:rPr lang="en-US" altLang="sr-Latn-RS" sz="1700" dirty="0" smtClean="0"/>
              <a:t>Schedule Performance Index (SPI</a:t>
            </a:r>
            <a:r>
              <a:rPr lang="sr-Latn-ME" altLang="sr-Latn-RS" sz="1700" dirty="0" smtClean="0"/>
              <a:t> </a:t>
            </a:r>
            <a:r>
              <a:rPr lang="en-US" altLang="sr-Latn-RS" sz="1700" dirty="0" smtClean="0"/>
              <a:t>=</a:t>
            </a:r>
            <a:r>
              <a:rPr lang="sr-Latn-ME" altLang="sr-Latn-RS" sz="1700" dirty="0" smtClean="0"/>
              <a:t> EV/PV, SPI=</a:t>
            </a:r>
            <a:r>
              <a:rPr lang="en-US" altLang="sr-Latn-RS" sz="1700" dirty="0" smtClean="0"/>
              <a:t> BCWP/ BCWS</a:t>
            </a:r>
            <a:r>
              <a:rPr lang="sr-Latn-ME" altLang="sr-Latn-RS" sz="1700" dirty="0" smtClean="0"/>
              <a:t>)</a:t>
            </a:r>
            <a:r>
              <a:rPr lang="en-US" altLang="sr-Latn-RS" sz="1700" dirty="0" smtClean="0"/>
              <a:t>— </a:t>
            </a:r>
            <a:r>
              <a:rPr lang="en-US" altLang="sr-Latn-RS" sz="1700" dirty="0" err="1" smtClean="0"/>
              <a:t>indeks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izvršavanja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plana</a:t>
            </a:r>
            <a:r>
              <a:rPr lang="sr-Latn-ME" altLang="sr-Latn-RS" sz="1700" dirty="0" smtClean="0"/>
              <a:t> (Vremenski indeks efikasnosti)</a:t>
            </a:r>
            <a:r>
              <a:rPr lang="en-US" altLang="sr-Latn-RS" sz="1700" dirty="0" smtClean="0"/>
              <a:t> je </a:t>
            </a:r>
            <a:r>
              <a:rPr lang="en-US" altLang="sr-Latn-RS" sz="1700" dirty="0" err="1" smtClean="0"/>
              <a:t>odnos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planiranih troškova </a:t>
            </a:r>
            <a:r>
              <a:rPr lang="en-US" altLang="sr-Latn-RS" sz="1700" dirty="0" err="1" smtClean="0"/>
              <a:t>stvarno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izvršenog</a:t>
            </a:r>
            <a:r>
              <a:rPr lang="en-US" altLang="sr-Latn-RS" sz="1700" dirty="0" smtClean="0"/>
              <a:t> </a:t>
            </a:r>
            <a:r>
              <a:rPr lang="sr-Latn-ME" altLang="sr-Latn-RS" sz="1700" dirty="0" smtClean="0"/>
              <a:t>rada </a:t>
            </a:r>
            <a:r>
              <a:rPr lang="en-US" altLang="sr-Latn-RS" sz="1700" dirty="0" err="1" smtClean="0"/>
              <a:t>i</a:t>
            </a:r>
            <a:r>
              <a:rPr lang="en-US" altLang="sr-Latn-RS" sz="1700" dirty="0" smtClean="0"/>
              <a:t> </a:t>
            </a:r>
            <a:r>
              <a:rPr lang="en-US" altLang="sr-Latn-RS" sz="1700" dirty="0" err="1" smtClean="0"/>
              <a:t>planiran</a:t>
            </a:r>
            <a:r>
              <a:rPr lang="sr-Latn-ME" altLang="sr-Latn-RS" sz="1700" dirty="0" smtClean="0"/>
              <a:t>ih troškova planiranog rada, - bezdimenziona veličina</a:t>
            </a:r>
          </a:p>
          <a:p>
            <a:endParaRPr lang="en-US" altLang="sr-Latn-RS" sz="1700" dirty="0" smtClean="0"/>
          </a:p>
          <a:p>
            <a:endParaRPr lang="sr-Latn-CS" altLang="sr-Latn-RS" sz="1700" dirty="0" smtClean="0"/>
          </a:p>
          <a:p>
            <a:endParaRPr lang="sr-Latn-ME" altLang="sr-Latn-RS" sz="17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Varijansa troškova CV</a:t>
            </a:r>
            <a:endParaRPr lang="en-US" altLang="sr-Latn-RS" smtClean="0"/>
          </a:p>
        </p:txBody>
      </p:sp>
      <p:pic>
        <p:nvPicPr>
          <p:cNvPr id="27651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4213" y="2595563"/>
            <a:ext cx="7881937" cy="4014787"/>
          </a:xfrm>
        </p:spPr>
      </p:pic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684213" y="1671638"/>
            <a:ext cx="82089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1800" b="1" i="1"/>
              <a:t>Cost variance </a:t>
            </a:r>
            <a:r>
              <a:rPr lang="en-US" altLang="sr-Latn-RS" sz="1800"/>
              <a:t>(CV) — odstupanje troškova — upoređuje BCWP sa ACWP (planska i stvarna c</a:t>
            </a:r>
            <a:r>
              <a:rPr lang="sr-Latn-ME" altLang="sr-Latn-RS" sz="1800"/>
              <a:t>ij</a:t>
            </a:r>
            <a:r>
              <a:rPr lang="en-US" altLang="sr-Latn-RS" sz="1800"/>
              <a:t>ena </a:t>
            </a:r>
            <a:r>
              <a:rPr lang="sr-Latn-ME" altLang="sr-Latn-RS" sz="1800"/>
              <a:t>stvarnog </a:t>
            </a:r>
            <a:r>
              <a:rPr lang="en-US" altLang="sr-Latn-RS" sz="1800"/>
              <a:t>rada) i prikazuje</a:t>
            </a:r>
            <a:r>
              <a:rPr lang="sr-Latn-CS" altLang="sr-Latn-RS" sz="1800"/>
              <a:t> </a:t>
            </a:r>
            <a:r>
              <a:rPr lang="en-US" altLang="sr-Latn-RS" sz="1800"/>
              <a:t>razliku u troškovima koja je nastala samo zbog razlike u c</a:t>
            </a:r>
            <a:r>
              <a:rPr lang="sr-Latn-ME" altLang="sr-Latn-RS" sz="1800"/>
              <a:t>ij</a:t>
            </a:r>
            <a:r>
              <a:rPr lang="en-US" altLang="sr-Latn-RS" sz="1800"/>
              <a:t>eni rada resursa.</a:t>
            </a:r>
            <a:r>
              <a:rPr lang="sr-Latn-CS" altLang="sr-Latn-RS" sz="1800"/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Varijansa troškova (CV)</a:t>
            </a:r>
            <a:endParaRPr lang="en-US" altLang="sr-Latn-R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1800" dirty="0" smtClean="0"/>
              <a:t>CV=EV- AC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1800" dirty="0" smtClean="0"/>
              <a:t>CV=BCWP-ACWP</a:t>
            </a:r>
          </a:p>
          <a:p>
            <a:pPr>
              <a:defRPr/>
            </a:pPr>
            <a:endParaRPr lang="sr-Latn-CS" altLang="sr-Latn-RS" sz="1800" dirty="0" smtClean="0"/>
          </a:p>
          <a:p>
            <a:pPr>
              <a:defRPr/>
            </a:pPr>
            <a:r>
              <a:rPr lang="en-US" altLang="sr-Latn-RS" sz="1800" dirty="0" smtClean="0"/>
              <a:t>CV = 0 ‐</a:t>
            </a:r>
            <a:r>
              <a:rPr lang="en-US" altLang="sr-Latn-RS" sz="1800" dirty="0" err="1" smtClean="0"/>
              <a:t>onda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su</a:t>
            </a:r>
            <a:r>
              <a:rPr lang="en-US" altLang="sr-Latn-RS" sz="1800" dirty="0" smtClean="0"/>
              <a:t> u </a:t>
            </a:r>
            <a:r>
              <a:rPr lang="en-US" altLang="sr-Latn-RS" sz="1800" dirty="0" err="1" smtClean="0"/>
              <a:t>trenutku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izrade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pres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eka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stanja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ostvareni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troškovi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jednaki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planiranim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troškovima</a:t>
            </a:r>
            <a:endParaRPr lang="sr-Latn-CS" altLang="sr-Latn-RS" sz="1800" dirty="0" smtClean="0"/>
          </a:p>
          <a:p>
            <a:pPr>
              <a:defRPr/>
            </a:pPr>
            <a:endParaRPr lang="en-US" altLang="sr-Latn-RS" sz="1800" dirty="0" smtClean="0"/>
          </a:p>
          <a:p>
            <a:pPr>
              <a:defRPr/>
            </a:pPr>
            <a:r>
              <a:rPr lang="en-US" altLang="sr-Latn-RS" sz="1800" dirty="0" smtClean="0"/>
              <a:t>CV &lt; 0 ‐</a:t>
            </a:r>
            <a:r>
              <a:rPr lang="en-US" altLang="sr-Latn-RS" sz="1800" dirty="0" err="1" smtClean="0"/>
              <a:t>onda</a:t>
            </a:r>
            <a:r>
              <a:rPr lang="en-US" altLang="sr-Latn-RS" sz="1800" dirty="0" smtClean="0"/>
              <a:t> je u </a:t>
            </a:r>
            <a:r>
              <a:rPr lang="en-US" altLang="sr-Latn-RS" sz="1800" dirty="0" err="1" smtClean="0"/>
              <a:t>trenutku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izrade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pres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eka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stanja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došlo</a:t>
            </a:r>
            <a:r>
              <a:rPr lang="en-US" altLang="sr-Latn-RS" sz="1800" dirty="0" smtClean="0"/>
              <a:t> do </a:t>
            </a:r>
            <a:r>
              <a:rPr lang="en-US" altLang="sr-Latn-RS" sz="1800" dirty="0" err="1" smtClean="0"/>
              <a:t>prekoračenja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planiranih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troškova</a:t>
            </a:r>
            <a:endParaRPr lang="sr-Latn-CS" altLang="sr-Latn-RS" sz="1800" dirty="0" smtClean="0"/>
          </a:p>
          <a:p>
            <a:pPr>
              <a:defRPr/>
            </a:pPr>
            <a:endParaRPr lang="en-US" altLang="sr-Latn-RS" sz="1800" dirty="0" smtClean="0"/>
          </a:p>
          <a:p>
            <a:pPr>
              <a:defRPr/>
            </a:pPr>
            <a:r>
              <a:rPr lang="en-US" altLang="sr-Latn-RS" sz="1800" dirty="0" smtClean="0"/>
              <a:t>CV &gt; 0 ‐ </a:t>
            </a:r>
            <a:r>
              <a:rPr lang="en-US" altLang="sr-Latn-RS" sz="1800" dirty="0" err="1" smtClean="0"/>
              <a:t>onda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su</a:t>
            </a:r>
            <a:r>
              <a:rPr lang="en-US" altLang="sr-Latn-RS" sz="1800" dirty="0" smtClean="0"/>
              <a:t> u </a:t>
            </a:r>
            <a:r>
              <a:rPr lang="en-US" altLang="sr-Latn-RS" sz="1800" dirty="0" err="1" smtClean="0"/>
              <a:t>trenutku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izrade</a:t>
            </a:r>
            <a:r>
              <a:rPr lang="sr-Latn-CS" altLang="sr-Latn-RS" sz="1800" dirty="0" smtClean="0"/>
              <a:t> p</a:t>
            </a:r>
            <a:r>
              <a:rPr lang="en-US" altLang="sr-Latn-RS" sz="1800" dirty="0" smtClean="0"/>
              <a:t>res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eka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stanja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stvarni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troškovi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manji</a:t>
            </a:r>
            <a:r>
              <a:rPr lang="en-US" altLang="sr-Latn-RS" sz="1800" dirty="0" smtClean="0"/>
              <a:t> od </a:t>
            </a:r>
            <a:r>
              <a:rPr lang="en-US" altLang="sr-Latn-RS" sz="1800" dirty="0" err="1" smtClean="0"/>
              <a:t>planiranih</a:t>
            </a:r>
            <a:endParaRPr lang="sr-Latn-CS" altLang="sr-Latn-RS" sz="1800" dirty="0" smtClean="0"/>
          </a:p>
          <a:p>
            <a:pPr>
              <a:defRPr/>
            </a:pPr>
            <a:endParaRPr lang="sr-Latn-CS" altLang="sr-Latn-RS" sz="1800" dirty="0" smtClean="0"/>
          </a:p>
          <a:p>
            <a:pPr>
              <a:defRPr/>
            </a:pPr>
            <a:r>
              <a:rPr lang="sr-Latn-CS" altLang="sr-Latn-RS" sz="1800" dirty="0" smtClean="0"/>
              <a:t>Da li se na osnovu ovoga može reći šta je sa aspekta projekta najbolje?</a:t>
            </a:r>
            <a:endParaRPr lang="en-US" altLang="sr-Latn-RS" sz="18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Troškovni indeks efikasnosti (CPI)</a:t>
            </a:r>
            <a:endParaRPr lang="en-US" altLang="sr-Latn-RS" smtClean="0"/>
          </a:p>
        </p:txBody>
      </p:sp>
      <p:pic>
        <p:nvPicPr>
          <p:cNvPr id="2969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8888" y="2565400"/>
            <a:ext cx="7223125" cy="4195763"/>
          </a:xfrm>
        </p:spPr>
      </p:pic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827088" y="1546225"/>
            <a:ext cx="813593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sz="1800" b="1"/>
              <a:t>CPI</a:t>
            </a:r>
            <a:r>
              <a:rPr lang="sr-Latn-ME" altLang="sr-Latn-RS" sz="1800"/>
              <a:t>-</a:t>
            </a:r>
            <a:r>
              <a:rPr lang="en-US" altLang="sr-Latn-RS" sz="1800"/>
              <a:t>indeks ostvarenja troškova</a:t>
            </a:r>
            <a:r>
              <a:rPr lang="sr-Latn-ME" altLang="sr-Latn-RS" sz="1800"/>
              <a:t> (troškovni indeks efikasnosti)</a:t>
            </a:r>
            <a:r>
              <a:rPr lang="en-US" altLang="sr-Latn-RS" sz="1800"/>
              <a:t> </a:t>
            </a:r>
            <a:r>
              <a:rPr lang="sr-Latn-ME" altLang="sr-Latn-RS" sz="1800"/>
              <a:t>je</a:t>
            </a:r>
            <a:r>
              <a:rPr lang="en-US" altLang="sr-Latn-RS" sz="1800"/>
              <a:t> odnos </a:t>
            </a:r>
            <a:r>
              <a:rPr lang="sr-Latn-ME" altLang="sr-Latn-RS" sz="1800"/>
              <a:t>planiranih </a:t>
            </a:r>
            <a:r>
              <a:rPr lang="en-US" altLang="sr-Latn-RS" sz="1800"/>
              <a:t>troškova </a:t>
            </a:r>
            <a:r>
              <a:rPr lang="sr-Latn-ME" altLang="sr-Latn-RS" sz="1800"/>
              <a:t>stvarnog rada i </a:t>
            </a:r>
            <a:r>
              <a:rPr lang="en-US" altLang="sr-Latn-RS" sz="1800"/>
              <a:t>stvarni</a:t>
            </a:r>
            <a:r>
              <a:rPr lang="sr-Latn-ME" altLang="sr-Latn-RS" sz="1800"/>
              <a:t>h</a:t>
            </a:r>
            <a:r>
              <a:rPr lang="en-US" altLang="sr-Latn-RS" sz="1800"/>
              <a:t> troškov</a:t>
            </a:r>
            <a:r>
              <a:rPr lang="sr-Latn-ME" altLang="sr-Latn-RS" sz="1800"/>
              <a:t>a stvarnog rada k</a:t>
            </a:r>
            <a:r>
              <a:rPr lang="en-US" altLang="sr-Latn-RS" sz="1800"/>
              <a:t>oji su opteretili određenu aktivnost</a:t>
            </a:r>
            <a:endParaRPr lang="sr-Latn-ME" altLang="sr-Latn-RS" sz="18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Troškovni indeks efikasnosti (CPI)</a:t>
            </a:r>
            <a:endParaRPr lang="en-US" altLang="sr-Latn-R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2000" dirty="0" smtClean="0"/>
              <a:t>CPI=EV/AC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2000" dirty="0" smtClean="0"/>
              <a:t>CPI=BCWP / ACWP</a:t>
            </a:r>
          </a:p>
          <a:p>
            <a:pPr>
              <a:defRPr/>
            </a:pPr>
            <a:endParaRPr lang="sr-Latn-C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CPI ≥ 1 ‐ </a:t>
            </a:r>
            <a:r>
              <a:rPr lang="en-US" altLang="sr-Latn-RS" sz="2000" dirty="0" err="1" smtClean="0"/>
              <a:t>odlične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perfomanse</a:t>
            </a:r>
            <a:endParaRPr lang="sr-Latn-CS" altLang="sr-Latn-RS" sz="2000" dirty="0" smtClean="0"/>
          </a:p>
          <a:p>
            <a:pPr>
              <a:defRPr/>
            </a:pPr>
            <a:endParaRPr lang="en-U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CPI &lt; 1 ‐ </a:t>
            </a:r>
            <a:r>
              <a:rPr lang="en-US" altLang="sr-Latn-RS" sz="2000" dirty="0" err="1" smtClean="0"/>
              <a:t>loše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perfomanse</a:t>
            </a:r>
            <a:r>
              <a:rPr lang="en-US" altLang="sr-Latn-RS" sz="2000" dirty="0" smtClean="0"/>
              <a:t>; u </a:t>
            </a:r>
            <a:r>
              <a:rPr lang="en-US" altLang="sr-Latn-RS" sz="2000" dirty="0" err="1" smtClean="0"/>
              <a:t>trenutku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izrade</a:t>
            </a:r>
            <a:r>
              <a:rPr lang="sr-Latn-CS" altLang="sr-Latn-RS" sz="2000" dirty="0" smtClean="0"/>
              <a:t> </a:t>
            </a:r>
            <a:r>
              <a:rPr lang="en-US" altLang="sr-Latn-RS" sz="2000" dirty="0" err="1" smtClean="0"/>
              <a:t>pres</a:t>
            </a:r>
            <a:r>
              <a:rPr lang="sr-Latn-CS" altLang="sr-Latn-RS" sz="2000" dirty="0" smtClean="0"/>
              <a:t>j</a:t>
            </a:r>
            <a:r>
              <a:rPr lang="en-US" altLang="sr-Latn-RS" sz="2000" dirty="0" err="1" smtClean="0"/>
              <a:t>eka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stanja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došlo</a:t>
            </a:r>
            <a:r>
              <a:rPr lang="en-US" altLang="sr-Latn-RS" sz="2000" dirty="0" smtClean="0"/>
              <a:t> je do </a:t>
            </a:r>
            <a:r>
              <a:rPr lang="sr-Latn-CS" altLang="sr-Latn-RS" sz="2000" dirty="0" smtClean="0"/>
              <a:t>p</a:t>
            </a:r>
            <a:r>
              <a:rPr lang="en-US" altLang="sr-Latn-RS" sz="2000" dirty="0" err="1" smtClean="0"/>
              <a:t>rekoračenja</a:t>
            </a:r>
            <a:r>
              <a:rPr lang="sr-Latn-CS" altLang="sr-Latn-RS" sz="2000" dirty="0" smtClean="0"/>
              <a:t> </a:t>
            </a:r>
            <a:r>
              <a:rPr lang="en-US" altLang="sr-Latn-RS" sz="2000" dirty="0" err="1" smtClean="0"/>
              <a:t>troškova</a:t>
            </a:r>
            <a:endParaRPr lang="en-US" altLang="sr-Latn-RS" sz="20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Varijansa vremena (SV)</a:t>
            </a:r>
            <a:endParaRPr lang="en-US" altLang="sr-Latn-RS" smtClean="0"/>
          </a:p>
        </p:txBody>
      </p:sp>
      <p:pic>
        <p:nvPicPr>
          <p:cNvPr id="31747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0613" y="2924175"/>
            <a:ext cx="7802562" cy="3690938"/>
          </a:xfrm>
        </p:spPr>
      </p:pic>
      <p:sp>
        <p:nvSpPr>
          <p:cNvPr id="31748" name="Rectangle 1"/>
          <p:cNvSpPr>
            <a:spLocks noChangeArrowheads="1"/>
          </p:cNvSpPr>
          <p:nvPr/>
        </p:nvSpPr>
        <p:spPr bwMode="auto">
          <a:xfrm>
            <a:off x="473075" y="1773238"/>
            <a:ext cx="864076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1800" b="1" i="1"/>
              <a:t>Schedule variance </a:t>
            </a:r>
            <a:r>
              <a:rPr lang="en-US" altLang="sr-Latn-RS" sz="1800"/>
              <a:t>(SV) — odstupanje od plana</a:t>
            </a:r>
            <a:r>
              <a:rPr lang="sr-Latn-ME" altLang="sr-Latn-RS" sz="1800"/>
              <a:t> (Varijansa vremena)</a:t>
            </a:r>
            <a:r>
              <a:rPr lang="en-US" altLang="sr-Latn-RS" sz="1800"/>
              <a:t> — upoređuje BCW</a:t>
            </a:r>
            <a:r>
              <a:rPr lang="sr-Latn-ME" altLang="sr-Latn-RS" sz="1800"/>
              <a:t>P</a:t>
            </a:r>
            <a:r>
              <a:rPr lang="en-US" altLang="sr-Latn-RS" sz="1800"/>
              <a:t> sa BCW</a:t>
            </a:r>
            <a:r>
              <a:rPr lang="sr-Latn-ME" altLang="sr-Latn-RS" sz="1800"/>
              <a:t>S</a:t>
            </a:r>
            <a:r>
              <a:rPr lang="en-US" altLang="sr-Latn-RS" sz="1800"/>
              <a:t> (</a:t>
            </a:r>
            <a:r>
              <a:rPr lang="sr-Latn-ME" altLang="sr-Latn-RS" sz="1800"/>
              <a:t>planirani </a:t>
            </a:r>
            <a:r>
              <a:rPr lang="en-US" altLang="sr-Latn-RS" sz="1800"/>
              <a:t>trošak za stvarni </a:t>
            </a:r>
            <a:r>
              <a:rPr lang="sr-Latn-ME" altLang="sr-Latn-RS" sz="1800"/>
              <a:t>i </a:t>
            </a:r>
            <a:r>
              <a:rPr lang="en-US" altLang="sr-Latn-RS" sz="1800"/>
              <a:t>planirani rad) i</a:t>
            </a:r>
            <a:r>
              <a:rPr lang="sr-Latn-CS" altLang="sr-Latn-RS" sz="1800"/>
              <a:t> </a:t>
            </a:r>
            <a:r>
              <a:rPr lang="en-US" altLang="sr-Latn-RS" sz="1800"/>
              <a:t>prikazuje razliku u troškovima koja je nastala samo zbog razlike planiranog i stvarno izvršenog rada.</a:t>
            </a:r>
            <a:r>
              <a:rPr lang="sr-Latn-CS" altLang="sr-Latn-RS" sz="1800"/>
              <a:t>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Varijansa vremena (SV)</a:t>
            </a:r>
            <a:endParaRPr lang="en-US" altLang="sr-Latn-R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2000" dirty="0" smtClean="0"/>
              <a:t>SV=EV-PV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2000" dirty="0" smtClean="0"/>
              <a:t>SV=BCWP-BCWS</a:t>
            </a:r>
          </a:p>
          <a:p>
            <a:pPr>
              <a:defRPr/>
            </a:pPr>
            <a:endParaRPr lang="sr-Latn-C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SV = 0 ‐ </a:t>
            </a:r>
            <a:r>
              <a:rPr lang="en-US" altLang="sr-Latn-RS" sz="2000" dirty="0" err="1" smtClean="0"/>
              <a:t>onda</a:t>
            </a:r>
            <a:r>
              <a:rPr lang="en-US" altLang="sr-Latn-RS" sz="2000" dirty="0" smtClean="0"/>
              <a:t> se u </a:t>
            </a:r>
            <a:r>
              <a:rPr lang="en-US" altLang="sr-Latn-RS" sz="2000" dirty="0" err="1" smtClean="0"/>
              <a:t>trenutku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izrade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pres</a:t>
            </a:r>
            <a:r>
              <a:rPr lang="sr-Latn-CS" altLang="sr-Latn-RS" sz="2000" dirty="0" smtClean="0"/>
              <a:t>j</a:t>
            </a:r>
            <a:r>
              <a:rPr lang="en-US" altLang="sr-Latn-RS" sz="2000" dirty="0" err="1" smtClean="0"/>
              <a:t>eka</a:t>
            </a:r>
            <a:r>
              <a:rPr lang="sr-Latn-CS" altLang="sr-Latn-RS" sz="2000" dirty="0" smtClean="0"/>
              <a:t> </a:t>
            </a:r>
            <a:r>
              <a:rPr lang="en-US" altLang="sr-Latn-RS" sz="2000" dirty="0" err="1" smtClean="0"/>
              <a:t>stanja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radovi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odvijaju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po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planu</a:t>
            </a:r>
            <a:endParaRPr lang="sr-Latn-CS" altLang="sr-Latn-RS" sz="2000" dirty="0" smtClean="0"/>
          </a:p>
          <a:p>
            <a:pPr>
              <a:defRPr/>
            </a:pPr>
            <a:endParaRPr lang="en-U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SV &lt; 0 ‐ </a:t>
            </a:r>
            <a:r>
              <a:rPr lang="en-US" altLang="sr-Latn-RS" sz="2000" dirty="0" err="1" smtClean="0"/>
              <a:t>onda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radovi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kasne</a:t>
            </a:r>
            <a:endParaRPr lang="sr-Latn-CS" altLang="sr-Latn-RS" sz="2000" dirty="0" smtClean="0"/>
          </a:p>
          <a:p>
            <a:pPr>
              <a:defRPr/>
            </a:pPr>
            <a:endParaRPr lang="en-U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SV &gt; 0 ‐ </a:t>
            </a:r>
            <a:r>
              <a:rPr lang="en-US" altLang="sr-Latn-RS" sz="2000" dirty="0" err="1" smtClean="0"/>
              <a:t>onda</a:t>
            </a:r>
            <a:r>
              <a:rPr lang="en-US" altLang="sr-Latn-RS" sz="2000" dirty="0" smtClean="0"/>
              <a:t> se </a:t>
            </a:r>
            <a:r>
              <a:rPr lang="en-US" altLang="sr-Latn-RS" sz="2000" dirty="0" err="1" smtClean="0"/>
              <a:t>radovi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odvijaju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brže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nego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što</a:t>
            </a:r>
            <a:r>
              <a:rPr lang="sr-Latn-CS" altLang="sr-Latn-RS" sz="2000" dirty="0" smtClean="0"/>
              <a:t> </a:t>
            </a:r>
            <a:r>
              <a:rPr lang="en-US" altLang="sr-Latn-RS" sz="2000" dirty="0" smtClean="0"/>
              <a:t>je </a:t>
            </a:r>
            <a:r>
              <a:rPr lang="en-US" altLang="sr-Latn-RS" sz="2000" dirty="0" err="1" smtClean="0"/>
              <a:t>planirano</a:t>
            </a:r>
            <a:endParaRPr lang="en-US" altLang="sr-Latn-RS" sz="20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Projekat, upravljanje projektima i uloga softvera</a:t>
            </a:r>
            <a:endParaRPr lang="en-US" altLang="sr-Latn-RS" smtClean="0"/>
          </a:p>
        </p:txBody>
      </p:sp>
      <p:sp>
        <p:nvSpPr>
          <p:cNvPr id="15363" name="Rectangle 1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sr-Latn-RS" sz="1800" smtClean="0"/>
              <a:t>Karakteristike projekta</a:t>
            </a:r>
          </a:p>
          <a:p>
            <a:pPr lvl="1"/>
            <a:r>
              <a:rPr lang="sr-Latn-CS" altLang="sr-Latn-RS" sz="1800" smtClean="0"/>
              <a:t>specifičan i mjerljiv cilj (obim posla, kvalitet)</a:t>
            </a:r>
          </a:p>
          <a:p>
            <a:pPr lvl="1"/>
            <a:r>
              <a:rPr lang="sr-Latn-CS" altLang="sr-Latn-RS" sz="1800" smtClean="0"/>
              <a:t>ograničeno trajanje (vrijeme, kvalitet)</a:t>
            </a:r>
          </a:p>
          <a:p>
            <a:pPr lvl="1"/>
            <a:r>
              <a:rPr lang="sr-Latn-CS" altLang="sr-Latn-RS" sz="1800" smtClean="0"/>
              <a:t>korišćenje resursa (cijena, kvalitet)</a:t>
            </a:r>
          </a:p>
          <a:p>
            <a:r>
              <a:rPr lang="sr-Latn-CS" altLang="sr-Latn-RS" sz="1800" smtClean="0"/>
              <a:t>Upravljanje projektom ima za cilj smanjenje broja nepredviđenih situacija tokom realizacije projekta, kako bi </a:t>
            </a:r>
            <a:r>
              <a:rPr lang="en-GB" altLang="sr-Latn-RS" sz="1800" smtClean="0"/>
              <a:t>projekte </a:t>
            </a:r>
            <a:r>
              <a:rPr lang="sr-Latn-CS" altLang="sr-Latn-RS" sz="1800" smtClean="0"/>
              <a:t>završili</a:t>
            </a:r>
            <a:r>
              <a:rPr lang="en-GB" altLang="sr-Latn-RS" sz="1800" smtClean="0"/>
              <a:t> u roku, </a:t>
            </a:r>
            <a:r>
              <a:rPr lang="sr-Latn-CS" altLang="sr-Latn-RS" sz="1800" smtClean="0"/>
              <a:t>ostajući</a:t>
            </a:r>
            <a:r>
              <a:rPr lang="en-GB" altLang="sr-Latn-RS" sz="1800" smtClean="0"/>
              <a:t> unutar granica budžeta</a:t>
            </a:r>
            <a:r>
              <a:rPr lang="sr-Latn-CS" altLang="sr-Latn-RS" sz="1800" smtClean="0"/>
              <a:t>, a uz postizanje planiranog kvaliteta</a:t>
            </a:r>
          </a:p>
          <a:p>
            <a:pPr lvl="1"/>
            <a:r>
              <a:rPr lang="sr-Latn-CS" altLang="sr-Latn-RS" sz="1800" smtClean="0"/>
              <a:t>identifikacija cilja i obima projekta</a:t>
            </a:r>
          </a:p>
          <a:p>
            <a:pPr lvl="1"/>
            <a:r>
              <a:rPr lang="sr-Latn-CS" altLang="sr-Latn-RS" sz="1800" smtClean="0"/>
              <a:t>planiranje rasporeda aktivnosti</a:t>
            </a:r>
          </a:p>
          <a:p>
            <a:pPr lvl="1"/>
            <a:r>
              <a:rPr lang="sr-Latn-CS" altLang="sr-Latn-RS" sz="1800" smtClean="0"/>
              <a:t>planiranje resursa</a:t>
            </a:r>
          </a:p>
          <a:p>
            <a:pPr lvl="1"/>
            <a:r>
              <a:rPr lang="sr-Latn-CS" altLang="sr-Latn-RS" sz="1800" smtClean="0"/>
              <a:t>planiranje budžeta</a:t>
            </a:r>
          </a:p>
          <a:p>
            <a:pPr lvl="1"/>
            <a:r>
              <a:rPr lang="sr-Latn-CS" altLang="sr-Latn-RS" sz="1800" smtClean="0"/>
              <a:t>praćenje realizacije  (izvještavanje o  projektu, ažuriranje i revizija)</a:t>
            </a:r>
          </a:p>
          <a:p>
            <a:pPr lvl="1"/>
            <a:r>
              <a:rPr lang="sr-Latn-CS" altLang="sr-Latn-RS" sz="1800" smtClean="0"/>
              <a:t>učenje iz sopstvenih grešaka</a:t>
            </a:r>
          </a:p>
          <a:p>
            <a:pPr lvl="1"/>
            <a:endParaRPr lang="sr-Latn-CS" altLang="sr-Latn-RS" sz="1800" smtClean="0"/>
          </a:p>
          <a:p>
            <a:endParaRPr lang="en-US" altLang="sr-Latn-RS" sz="18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mtClean="0"/>
              <a:t>Vremenski indeks efikasnosti</a:t>
            </a:r>
            <a:r>
              <a:rPr lang="sr-Latn-CS" altLang="sr-Latn-RS" smtClean="0"/>
              <a:t> (SPI)</a:t>
            </a:r>
            <a:endParaRPr lang="en-US" altLang="sr-Latn-RS" smtClean="0"/>
          </a:p>
        </p:txBody>
      </p:sp>
      <p:pic>
        <p:nvPicPr>
          <p:cNvPr id="33795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2830513"/>
            <a:ext cx="7451725" cy="4005262"/>
          </a:xfrm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474663" y="1700213"/>
            <a:ext cx="8424862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sr-Latn-RS" sz="1600" b="1" i="1"/>
              <a:t>Schedule Performance Index </a:t>
            </a:r>
            <a:r>
              <a:rPr lang="en-US" altLang="sr-Latn-RS" sz="1600"/>
              <a:t>(SPI</a:t>
            </a:r>
            <a:r>
              <a:rPr lang="sr-Latn-ME" altLang="sr-Latn-RS" sz="1600"/>
              <a:t> </a:t>
            </a:r>
            <a:r>
              <a:rPr lang="en-US" altLang="sr-Latn-RS" sz="1600"/>
              <a:t>=</a:t>
            </a:r>
            <a:r>
              <a:rPr lang="sr-Latn-ME" altLang="sr-Latn-RS" sz="1600"/>
              <a:t> EV/PV, SPI=</a:t>
            </a:r>
            <a:r>
              <a:rPr lang="en-US" altLang="sr-Latn-RS" sz="1600"/>
              <a:t> BCWP/ BCWS</a:t>
            </a:r>
            <a:r>
              <a:rPr lang="sr-Latn-ME" altLang="sr-Latn-RS" sz="1600"/>
              <a:t>)</a:t>
            </a:r>
            <a:r>
              <a:rPr lang="en-US" altLang="sr-Latn-RS" sz="1600"/>
              <a:t>— indeks izvršavanja plana</a:t>
            </a:r>
            <a:r>
              <a:rPr lang="sr-Latn-ME" altLang="sr-Latn-RS" sz="1600"/>
              <a:t> (Vremenski indeks efikasnosti)</a:t>
            </a:r>
            <a:r>
              <a:rPr lang="en-US" altLang="sr-Latn-RS" sz="1600"/>
              <a:t> je odnos </a:t>
            </a:r>
            <a:r>
              <a:rPr lang="sr-Latn-ME" altLang="sr-Latn-RS" sz="1600"/>
              <a:t>planiranih troškova </a:t>
            </a:r>
            <a:r>
              <a:rPr lang="en-US" altLang="sr-Latn-RS" sz="1600"/>
              <a:t>stvarno izvršenog </a:t>
            </a:r>
            <a:r>
              <a:rPr lang="sr-Latn-ME" altLang="sr-Latn-RS" sz="1600"/>
              <a:t>rada </a:t>
            </a:r>
            <a:r>
              <a:rPr lang="en-US" altLang="sr-Latn-RS" sz="1600"/>
              <a:t>i planiran</a:t>
            </a:r>
            <a:r>
              <a:rPr lang="sr-Latn-ME" altLang="sr-Latn-RS" sz="1600"/>
              <a:t>ih troškova planiranog rada, - bezdimenziona veličina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 sz="160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mtClean="0"/>
              <a:t>Vremenski indeks efikasnosti</a:t>
            </a:r>
            <a:r>
              <a:rPr lang="sr-Latn-CS" altLang="sr-Latn-RS" smtClean="0"/>
              <a:t> (SPI)</a:t>
            </a:r>
            <a:endParaRPr lang="en-US" altLang="sr-Latn-RS" smtClean="0"/>
          </a:p>
        </p:txBody>
      </p:sp>
      <p:sp>
        <p:nvSpPr>
          <p:cNvPr id="23555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2000" dirty="0" smtClean="0"/>
              <a:t>SPI=EV/PV</a:t>
            </a:r>
          </a:p>
          <a:p>
            <a:pPr marL="0" indent="0" algn="ctr">
              <a:buFont typeface="Wingdings" panose="05000000000000000000" pitchFamily="2" charset="2"/>
              <a:buNone/>
              <a:defRPr/>
            </a:pPr>
            <a:r>
              <a:rPr lang="sr-Latn-CS" altLang="sr-Latn-RS" sz="2000" dirty="0" smtClean="0"/>
              <a:t>SPI=BCWP/BCWS</a:t>
            </a:r>
          </a:p>
          <a:p>
            <a:pPr>
              <a:defRPr/>
            </a:pPr>
            <a:endParaRPr lang="sr-Latn-C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SPI ≥ 1 ‐ </a:t>
            </a:r>
            <a:r>
              <a:rPr lang="en-US" altLang="sr-Latn-RS" sz="2000" dirty="0" err="1" smtClean="0"/>
              <a:t>odlične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perfomanse</a:t>
            </a:r>
            <a:endParaRPr lang="sr-Latn-CS" altLang="sr-Latn-RS" sz="2000" dirty="0" smtClean="0"/>
          </a:p>
          <a:p>
            <a:pPr>
              <a:defRPr/>
            </a:pPr>
            <a:endParaRPr lang="en-US" altLang="sr-Latn-RS" sz="2000" dirty="0" smtClean="0"/>
          </a:p>
          <a:p>
            <a:pPr>
              <a:defRPr/>
            </a:pPr>
            <a:r>
              <a:rPr lang="en-US" altLang="sr-Latn-RS" sz="2000" dirty="0" smtClean="0"/>
              <a:t>SPI &lt; 1 ‐ </a:t>
            </a:r>
            <a:r>
              <a:rPr lang="en-US" altLang="sr-Latn-RS" sz="2000" dirty="0" err="1" smtClean="0"/>
              <a:t>loše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perfomanse</a:t>
            </a:r>
            <a:r>
              <a:rPr lang="en-US" altLang="sr-Latn-RS" sz="2000" dirty="0" smtClean="0"/>
              <a:t>, </a:t>
            </a:r>
            <a:r>
              <a:rPr lang="en-US" altLang="sr-Latn-RS" sz="2000" dirty="0" err="1" smtClean="0"/>
              <a:t>radovi</a:t>
            </a:r>
            <a:r>
              <a:rPr lang="en-US" altLang="sr-Latn-RS" sz="2000" dirty="0" smtClean="0"/>
              <a:t> </a:t>
            </a:r>
            <a:r>
              <a:rPr lang="en-US" altLang="sr-Latn-RS" sz="2000" dirty="0" err="1" smtClean="0"/>
              <a:t>kasne</a:t>
            </a:r>
            <a:endParaRPr lang="en-US" altLang="sr-Latn-RS" sz="20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Primjer za EV metodu</a:t>
            </a:r>
            <a:endParaRPr lang="en-US" altLang="sr-Latn-RS" smtClean="0"/>
          </a:p>
        </p:txBody>
      </p:sp>
      <p:sp>
        <p:nvSpPr>
          <p:cNvPr id="35843" name="Rectangle 7"/>
          <p:cNvSpPr>
            <a:spLocks noGrp="1" noChangeArrowheads="1"/>
          </p:cNvSpPr>
          <p:nvPr>
            <p:ph idx="1"/>
          </p:nvPr>
        </p:nvSpPr>
        <p:spPr>
          <a:xfrm>
            <a:off x="971550" y="1628775"/>
            <a:ext cx="7970838" cy="4432300"/>
          </a:xfrm>
        </p:spPr>
        <p:txBody>
          <a:bodyPr/>
          <a:lstStyle/>
          <a:p>
            <a:r>
              <a:rPr lang="en-US" altLang="sr-Latn-RS" sz="1600" smtClean="0"/>
              <a:t>Prim</a:t>
            </a:r>
            <a:r>
              <a:rPr lang="sr-Latn-CS" altLang="sr-Latn-RS" sz="1600" smtClean="0"/>
              <a:t>j</a:t>
            </a:r>
            <a:r>
              <a:rPr lang="en-US" altLang="sr-Latn-RS" sz="1600" smtClean="0"/>
              <a:t>er: Uzmimo za primer aktivnost koja, po prvobitnom planu projekta, zaht</a:t>
            </a:r>
            <a:r>
              <a:rPr lang="sr-Latn-CS" altLang="sr-Latn-RS" sz="1600" smtClean="0"/>
              <a:t>ij</a:t>
            </a:r>
            <a:r>
              <a:rPr lang="en-US" altLang="sr-Latn-RS" sz="1600" smtClean="0"/>
              <a:t>eva 80 sati rada u trajanju od 10 dana. Po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prvobitnom planu projekta resurs raspoređen na tu aktivnost košta $12.50 po satu, tako da je planirano da svaki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dan rada košta $100. </a:t>
            </a:r>
            <a:endParaRPr lang="sr-Latn-CS" altLang="sr-Latn-RS" sz="1600" smtClean="0"/>
          </a:p>
          <a:p>
            <a:r>
              <a:rPr lang="en-US" altLang="sr-Latn-RS" sz="1600" smtClean="0"/>
              <a:t>Direktor projekta morao je da na taj posao rasporedi drugi resurs koji košta $16 po satu. Na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kraju trećeg dana, samo 20 sati rada je izvršeno, um</a:t>
            </a:r>
            <a:r>
              <a:rPr lang="sr-Latn-CS" altLang="sr-Latn-RS" sz="1600" smtClean="0"/>
              <a:t>j</a:t>
            </a:r>
            <a:r>
              <a:rPr lang="en-US" altLang="sr-Latn-RS" sz="1600" smtClean="0"/>
              <a:t>esto planiranih 24.</a:t>
            </a:r>
          </a:p>
          <a:p>
            <a:pPr lvl="1"/>
            <a:r>
              <a:rPr lang="en-US" altLang="sr-Latn-RS" sz="1600" smtClean="0"/>
              <a:t>BCWS</a:t>
            </a:r>
            <a:r>
              <a:rPr lang="sr-Latn-ME" altLang="sr-Latn-RS" sz="1600" smtClean="0"/>
              <a:t> (PV)</a:t>
            </a:r>
            <a:r>
              <a:rPr lang="en-US" altLang="sr-Latn-RS" sz="1600" smtClean="0"/>
              <a:t>: planirano je 24 sata </a:t>
            </a:r>
            <a:r>
              <a:rPr lang="sr-Latn-ME" altLang="sr-Latn-RS" sz="1600" smtClean="0"/>
              <a:t>(3 dana po 8 sati) </a:t>
            </a:r>
            <a:r>
              <a:rPr lang="en-US" altLang="sr-Latn-RS" sz="1600" smtClean="0"/>
              <a:t>po $12.50 na sat, tako da trošak za prva tri dana po prvobitnom planu projekta</a:t>
            </a:r>
            <a:r>
              <a:rPr lang="sr-Latn-CS" altLang="sr-Latn-RS" sz="1600" smtClean="0"/>
              <a:t> </a:t>
            </a:r>
            <a:r>
              <a:rPr lang="en-US" altLang="sr-Latn-RS" sz="1600" smtClean="0"/>
              <a:t>iznosi $300 (24 * $12.50).</a:t>
            </a:r>
          </a:p>
          <a:p>
            <a:pPr lvl="1"/>
            <a:r>
              <a:rPr lang="en-US" altLang="sr-Latn-RS" sz="1600" smtClean="0"/>
              <a:t>BCWP</a:t>
            </a:r>
            <a:r>
              <a:rPr lang="sr-Latn-ME" altLang="sr-Latn-RS" sz="1600" smtClean="0"/>
              <a:t> (EV)</a:t>
            </a:r>
            <a:r>
              <a:rPr lang="en-US" altLang="sr-Latn-RS" sz="1600" smtClean="0"/>
              <a:t>: izvršeno je samo 20 radnih sati, tako da je planirani trošak stvarno izvedenog rada $250 (20 * $12.50).</a:t>
            </a:r>
          </a:p>
          <a:p>
            <a:pPr lvl="1"/>
            <a:r>
              <a:rPr lang="en-US" altLang="sr-Latn-RS" sz="1600" smtClean="0"/>
              <a:t>ACWP</a:t>
            </a:r>
            <a:r>
              <a:rPr lang="sr-Latn-ME" altLang="sr-Latn-RS" sz="1600" smtClean="0"/>
              <a:t> (AC)</a:t>
            </a:r>
            <a:r>
              <a:rPr lang="en-US" altLang="sr-Latn-RS" sz="1600" smtClean="0"/>
              <a:t>: stvarno je izvršeno 20 radnih sati po stvarnoj c</a:t>
            </a:r>
            <a:r>
              <a:rPr lang="sr-Latn-CS" altLang="sr-Latn-RS" sz="1600" smtClean="0"/>
              <a:t>ij</a:t>
            </a:r>
            <a:r>
              <a:rPr lang="en-US" altLang="sr-Latn-RS" sz="1600" smtClean="0"/>
              <a:t>eni od $16. po satu, tako da je stvarni trošak $320 (20 * $16.)</a:t>
            </a:r>
            <a:endParaRPr lang="sr-Latn-ME" altLang="sr-Latn-RS" sz="1600" smtClean="0"/>
          </a:p>
          <a:p>
            <a:pPr lvl="1"/>
            <a:r>
              <a:rPr lang="sr-Latn-ME" altLang="sr-Latn-RS" sz="1600" smtClean="0"/>
              <a:t>CV- varijansa troškova nakon 3 dana CV=EV-AC=250-320=-70</a:t>
            </a:r>
          </a:p>
          <a:p>
            <a:pPr lvl="1"/>
            <a:r>
              <a:rPr lang="sr-Latn-ME" altLang="sr-Latn-RS" sz="1600" smtClean="0"/>
              <a:t>SV – varijansa vremena nakon 3 dana </a:t>
            </a:r>
            <a:r>
              <a:rPr lang="sr-Latn-CS" altLang="sr-Latn-RS" sz="1600" smtClean="0"/>
              <a:t>SV=EV-PV=250-300=-50</a:t>
            </a:r>
          </a:p>
          <a:p>
            <a:pPr lvl="1"/>
            <a:endParaRPr lang="en-US" altLang="sr-Latn-RS" sz="16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mtClean="0"/>
              <a:t>Izveštaji o projektu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r-Latn-RS" sz="1800" smtClean="0"/>
              <a:t>dostavlja</a:t>
            </a:r>
            <a:r>
              <a:rPr lang="sr-Latn-CS" altLang="sr-Latn-RS" sz="1800" smtClean="0"/>
              <a:t>nje</a:t>
            </a:r>
            <a:r>
              <a:rPr lang="en-US" altLang="sr-Latn-RS" sz="1800" smtClean="0"/>
              <a:t> informacije o stanju i napredovanju projekta članovima projektnog tima</a:t>
            </a:r>
            <a:r>
              <a:rPr lang="sr-Latn-CS" altLang="sr-Latn-RS" sz="1800" smtClean="0"/>
              <a:t>, </a:t>
            </a:r>
            <a:r>
              <a:rPr lang="en-US" altLang="sr-Latn-RS" sz="1800" smtClean="0"/>
              <a:t>učesnicima u projektu</a:t>
            </a:r>
            <a:r>
              <a:rPr lang="sr-Latn-CS" altLang="sr-Latn-RS" sz="1800" smtClean="0"/>
              <a:t> i ostalim zainteresovanim stranama.</a:t>
            </a:r>
          </a:p>
          <a:p>
            <a:r>
              <a:rPr lang="sr-Latn-CS" altLang="sr-Latn-RS" sz="1800" smtClean="0"/>
              <a:t>sadržaj izvještaja prilagođen funkciji (osobe) kojoj se dostavlja</a:t>
            </a:r>
          </a:p>
          <a:p>
            <a:r>
              <a:rPr lang="en-US" altLang="sr-Latn-RS" sz="1800" smtClean="0"/>
              <a:t>Izv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eštaj za </a:t>
            </a:r>
            <a:r>
              <a:rPr lang="sr-Latn-CS" altLang="sr-Latn-RS" sz="1800" smtClean="0"/>
              <a:t>rukovodioca projekta</a:t>
            </a:r>
            <a:r>
              <a:rPr lang="en-US" altLang="sr-Latn-RS" sz="1800" smtClean="0"/>
              <a:t> trebalo bi da sadrži sl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edeće: </a:t>
            </a:r>
          </a:p>
          <a:p>
            <a:pPr lvl="1"/>
            <a:r>
              <a:rPr lang="en-US" altLang="sr-Latn-RS" sz="1800" smtClean="0"/>
              <a:t>Trenutni pres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ek izvršenja radova na projektu, sa odstupanjima i indeksima</a:t>
            </a:r>
          </a:p>
          <a:p>
            <a:pPr lvl="1"/>
            <a:r>
              <a:rPr lang="en-US" altLang="sr-Latn-RS" sz="1800" smtClean="0"/>
              <a:t>Glavne aktivnosti koje su završene ili rokovi koji su ispunjeni u periodu od pret. izveštaja </a:t>
            </a:r>
          </a:p>
          <a:p>
            <a:pPr lvl="1"/>
            <a:r>
              <a:rPr lang="en-US" altLang="sr-Latn-RS" sz="1800" smtClean="0"/>
              <a:t>Plan glavnih aktivnosti za period do sledećeg izveštaja </a:t>
            </a:r>
          </a:p>
          <a:p>
            <a:pPr lvl="1"/>
            <a:r>
              <a:rPr lang="en-US" altLang="sr-Latn-RS" sz="1800" smtClean="0"/>
              <a:t>Problemi ili povoljne prilike u periodu od prethodnog izveštaja </a:t>
            </a:r>
          </a:p>
          <a:p>
            <a:pPr lvl="1"/>
            <a:r>
              <a:rPr lang="en-US" altLang="sr-Latn-RS" sz="1800" smtClean="0"/>
              <a:t>Lična proc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ena postoječih rizika za kritične aktivnosti za period do sledećeg izveštaja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Realizacija projekta</a:t>
            </a:r>
            <a:endParaRPr lang="en-US" altLang="sr-Latn-R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00213"/>
            <a:ext cx="8485188" cy="4360862"/>
          </a:xfrm>
        </p:spPr>
        <p:txBody>
          <a:bodyPr/>
          <a:lstStyle/>
          <a:p>
            <a:r>
              <a:rPr lang="en-US" altLang="sr-Latn-RS" sz="1800" dirty="0" smtClean="0"/>
              <a:t>U </a:t>
            </a:r>
            <a:r>
              <a:rPr lang="en-US" altLang="sr-Latn-RS" sz="1800" dirty="0" err="1" smtClean="0"/>
              <a:t>fazi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realizacije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projekta</a:t>
            </a:r>
            <a:endParaRPr lang="sr-Latn-CS" altLang="sr-Latn-RS" sz="1800" dirty="0" smtClean="0"/>
          </a:p>
          <a:p>
            <a:pPr lvl="1"/>
            <a:r>
              <a:rPr lang="en-US" altLang="sr-Latn-RS" sz="1800" dirty="0" err="1" smtClean="0"/>
              <a:t>aktiviraju</a:t>
            </a:r>
            <a:r>
              <a:rPr lang="en-US" altLang="sr-Latn-RS" sz="1800" dirty="0" smtClean="0"/>
              <a:t> se </a:t>
            </a:r>
            <a:r>
              <a:rPr lang="en-US" altLang="sr-Latn-RS" sz="1800" dirty="0" err="1" smtClean="0"/>
              <a:t>resursi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projekta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za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izvršenje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aktivnosti</a:t>
            </a:r>
            <a:r>
              <a:rPr lang="en-US" altLang="sr-Latn-RS" sz="1800" dirty="0" smtClean="0"/>
              <a:t> </a:t>
            </a:r>
            <a:r>
              <a:rPr lang="sr-Latn-CS" altLang="sr-Latn-RS" sz="1800" dirty="0" smtClean="0"/>
              <a:t>iz plana</a:t>
            </a:r>
          </a:p>
          <a:p>
            <a:pPr lvl="1"/>
            <a:r>
              <a:rPr lang="en-US" altLang="sr-Latn-RS" sz="1800" dirty="0" err="1" smtClean="0"/>
              <a:t>dolazi</a:t>
            </a:r>
            <a:r>
              <a:rPr lang="en-US" altLang="sr-Latn-RS" sz="1800" dirty="0" smtClean="0"/>
              <a:t> do prom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ene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rokova</a:t>
            </a:r>
            <a:r>
              <a:rPr lang="en-US" altLang="sr-Latn-RS" sz="1800" dirty="0" smtClean="0"/>
              <a:t>, </a:t>
            </a:r>
            <a:r>
              <a:rPr lang="en-US" altLang="sr-Latn-RS" sz="1800" dirty="0" err="1" smtClean="0"/>
              <a:t>resursa</a:t>
            </a:r>
            <a:r>
              <a:rPr lang="sr-Latn-CS" altLang="sr-Latn-RS" sz="1800" dirty="0" smtClean="0"/>
              <a:t>, obima ili troškova</a:t>
            </a:r>
          </a:p>
          <a:p>
            <a:pPr lvl="1"/>
            <a:r>
              <a:rPr lang="sr-Latn-CS" altLang="sr-Latn-RS" sz="1800" dirty="0" smtClean="0"/>
              <a:t>neophodno 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poređenje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stvarnog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planiranog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izvršenja</a:t>
            </a:r>
            <a:r>
              <a:rPr lang="en-US" altLang="sr-Latn-RS" sz="1800" dirty="0" smtClean="0"/>
              <a:t>, </a:t>
            </a:r>
            <a:r>
              <a:rPr lang="en-US" altLang="sr-Latn-RS" sz="1800" dirty="0" err="1" smtClean="0"/>
              <a:t>angažovani</a:t>
            </a:r>
            <a:r>
              <a:rPr lang="sr-Latn-CS" altLang="sr-Latn-RS" sz="1800" dirty="0" smtClean="0"/>
              <a:t>h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resurs</a:t>
            </a:r>
            <a:r>
              <a:rPr lang="sr-Latn-CS" altLang="sr-Latn-RS" sz="1800" dirty="0" smtClean="0"/>
              <a:t>a</a:t>
            </a:r>
            <a:r>
              <a:rPr lang="en-US" altLang="sr-Latn-RS" sz="1800" dirty="0" smtClean="0"/>
              <a:t>, </a:t>
            </a:r>
            <a:r>
              <a:rPr lang="en-US" altLang="sr-Latn-RS" sz="1800" dirty="0" err="1" smtClean="0"/>
              <a:t>budžet</a:t>
            </a:r>
            <a:r>
              <a:rPr lang="sr-Latn-CS" altLang="sr-Latn-RS" sz="1800" dirty="0" smtClean="0"/>
              <a:t>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rokova</a:t>
            </a:r>
            <a:endParaRPr lang="sr-Latn-CS" altLang="sr-Latn-RS" sz="1800" dirty="0" smtClean="0"/>
          </a:p>
          <a:p>
            <a:pPr lvl="1"/>
            <a:r>
              <a:rPr lang="sr-Latn-CS" altLang="sr-Latn-RS" sz="1800" dirty="0" smtClean="0"/>
              <a:t>komuniciranje treba da omogući razmjenu podataka između svih članova tima projekta uključujući izvršioce, klijente i ostale učesnike u projektu*</a:t>
            </a:r>
          </a:p>
          <a:p>
            <a:r>
              <a:rPr lang="sr-Latn-CS" altLang="sr-Latn-RS" sz="1800" dirty="0" smtClean="0"/>
              <a:t>informacije o praćenju realizacije projekta (stanju aktivnosti, resursima i troškovima)</a:t>
            </a:r>
          </a:p>
          <a:p>
            <a:pPr lvl="1"/>
            <a:r>
              <a:rPr lang="sr-Latn-CS" altLang="sr-Latn-RS" sz="1800" dirty="0" smtClean="0"/>
              <a:t>napredovanje- izvršavanje aktivnosti</a:t>
            </a:r>
          </a:p>
          <a:p>
            <a:pPr lvl="1"/>
            <a:r>
              <a:rPr lang="sr-Latn-CS" altLang="sr-Latn-RS" sz="1800" dirty="0" smtClean="0"/>
              <a:t>promjene trajanja ili zavisnosti</a:t>
            </a:r>
          </a:p>
          <a:p>
            <a:pPr lvl="1"/>
            <a:r>
              <a:rPr lang="sr-Latn-CS" altLang="sr-Latn-RS" sz="1800" dirty="0" smtClean="0"/>
              <a:t>promjene resursa i angažovanja</a:t>
            </a:r>
          </a:p>
          <a:p>
            <a:pPr lvl="1"/>
            <a:r>
              <a:rPr lang="sr-Latn-CS" altLang="sr-Latn-RS" sz="1800" dirty="0" smtClean="0"/>
              <a:t>promjene u troškovima</a:t>
            </a:r>
            <a:endParaRPr lang="en-US" altLang="sr-Latn-RS" sz="1800" dirty="0" smtClean="0"/>
          </a:p>
          <a:p>
            <a:pPr>
              <a:buFont typeface="Wingdings" panose="05000000000000000000" pitchFamily="2" charset="2"/>
              <a:buNone/>
            </a:pPr>
            <a:r>
              <a:rPr lang="sr-Latn-CS" altLang="sr-Latn-RS" sz="1200" i="1" dirty="0" smtClean="0"/>
              <a:t>*Team Assign, funkcija Projecta 2000 integrisana je sa Microsoft Outlookom i Exchange Serverom tako da omogućava laku dodjelu aktivnosti pojedincima ili grupama. Članovi tima mogu automatski saznati stanje aktivnosti tako što će u Outlooku ažurirati aktivnosti</a:t>
            </a:r>
            <a:r>
              <a:rPr lang="sr-Latn-CS" altLang="sr-Latn-RS" sz="1400" i="1" dirty="0" smtClean="0"/>
              <a:t>.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r-Latn-RS" smtClean="0"/>
              <a:t>Pra</a:t>
            </a:r>
            <a:r>
              <a:rPr lang="sr-Latn-CS" altLang="sr-Latn-RS" smtClean="0"/>
              <a:t>ć</a:t>
            </a:r>
            <a:r>
              <a:rPr lang="en-US" altLang="sr-Latn-RS" smtClean="0"/>
              <a:t>enje i nadzor rada na</a:t>
            </a:r>
            <a:r>
              <a:rPr lang="sr-Latn-CS" altLang="sr-Latn-RS" smtClean="0"/>
              <a:t> </a:t>
            </a:r>
            <a:r>
              <a:rPr lang="en-US" altLang="sr-Latn-RS" smtClean="0"/>
              <a:t>projektu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sr-Latn-RS" sz="1800" dirty="0" smtClean="0"/>
              <a:t>Prema PMI definiciji obuhvata</a:t>
            </a:r>
          </a:p>
          <a:p>
            <a:pPr lvl="1"/>
            <a:r>
              <a:rPr lang="en-US" altLang="sr-Latn-RS" sz="1800" dirty="0" err="1" smtClean="0"/>
              <a:t>upore</a:t>
            </a:r>
            <a:r>
              <a:rPr lang="sr-Latn-CS" altLang="sr-Latn-RS" sz="1800" dirty="0" smtClean="0"/>
              <a:t>đ</a:t>
            </a:r>
            <a:r>
              <a:rPr lang="en-US" altLang="sr-Latn-RS" sz="1800" dirty="0" err="1" smtClean="0"/>
              <a:t>enje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ostvarenog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rada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sa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planiranim</a:t>
            </a:r>
            <a:endParaRPr lang="sr-Latn-CS" altLang="sr-Latn-RS" sz="1800" dirty="0" smtClean="0"/>
          </a:p>
          <a:p>
            <a:pPr lvl="1"/>
            <a:r>
              <a:rPr lang="en-US" altLang="sr-Latn-RS" sz="1800" dirty="0" err="1" smtClean="0"/>
              <a:t>analiz</a:t>
            </a:r>
            <a:r>
              <a:rPr lang="sr-Latn-CS" altLang="sr-Latn-RS" sz="1800" dirty="0" smtClean="0"/>
              <a:t>u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ostvarenih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rezultata</a:t>
            </a:r>
            <a:r>
              <a:rPr lang="en-US" altLang="sr-Latn-RS" sz="1800" dirty="0" smtClean="0"/>
              <a:t> da bi se vid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elo</a:t>
            </a:r>
            <a:r>
              <a:rPr lang="en-US" altLang="sr-Latn-RS" sz="1800" dirty="0" smtClean="0"/>
              <a:t> da li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treba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intervenisati</a:t>
            </a:r>
            <a:endParaRPr lang="sr-Latn-CS" altLang="sr-Latn-RS" sz="1800" dirty="0" smtClean="0"/>
          </a:p>
          <a:p>
            <a:pPr lvl="1"/>
            <a:r>
              <a:rPr lang="en-US" altLang="sr-Latn-RS" sz="1800" dirty="0" err="1" smtClean="0"/>
              <a:t>analiz</a:t>
            </a:r>
            <a:r>
              <a:rPr lang="sr-Latn-CS" altLang="sr-Latn-RS" sz="1800" dirty="0" smtClean="0"/>
              <a:t>u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rizika</a:t>
            </a:r>
            <a:endParaRPr lang="sr-Latn-CS" altLang="sr-Latn-RS" sz="1800" dirty="0" smtClean="0"/>
          </a:p>
          <a:p>
            <a:pPr lvl="1"/>
            <a:r>
              <a:rPr lang="en-US" altLang="sr-Latn-RS" sz="1800" dirty="0" err="1" smtClean="0"/>
              <a:t>vo</a:t>
            </a:r>
            <a:r>
              <a:rPr lang="sr-Latn-CS" altLang="sr-Latn-RS" sz="1800" dirty="0" smtClean="0"/>
              <a:t>đ</a:t>
            </a:r>
            <a:r>
              <a:rPr lang="en-US" altLang="sr-Latn-RS" sz="1800" dirty="0" err="1" smtClean="0"/>
              <a:t>enje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baze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informacija</a:t>
            </a:r>
            <a:r>
              <a:rPr lang="en-US" altLang="sr-Latn-RS" sz="1800" dirty="0" smtClean="0"/>
              <a:t> o </a:t>
            </a:r>
            <a:r>
              <a:rPr lang="en-US" altLang="sr-Latn-RS" sz="1800" dirty="0" err="1" smtClean="0"/>
              <a:t>napredovanju</a:t>
            </a:r>
            <a:r>
              <a:rPr lang="sr-Latn-CS" altLang="sr-Latn-RS" sz="1800" dirty="0" smtClean="0"/>
              <a:t> </a:t>
            </a:r>
            <a:r>
              <a:rPr lang="en-US" altLang="sr-Latn-RS" sz="1800" dirty="0" err="1" smtClean="0"/>
              <a:t>projekta</a:t>
            </a:r>
            <a:endParaRPr lang="sr-Latn-CS" altLang="sr-Latn-RS" sz="1800" dirty="0" smtClean="0"/>
          </a:p>
          <a:p>
            <a:pPr lvl="1"/>
            <a:r>
              <a:rPr lang="en-US" altLang="sr-Latn-RS" sz="1800" dirty="0" err="1" smtClean="0"/>
              <a:t>vr</a:t>
            </a:r>
            <a:r>
              <a:rPr lang="sr-Latn-CS" altLang="sr-Latn-RS" sz="1800" dirty="0" smtClean="0"/>
              <a:t>š</a:t>
            </a:r>
            <a:r>
              <a:rPr lang="en-US" altLang="sr-Latn-RS" sz="1800" dirty="0" err="1" smtClean="0"/>
              <a:t>enje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proc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ena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radi</a:t>
            </a:r>
            <a:r>
              <a:rPr lang="en-US" altLang="sr-Latn-RS" sz="1800" dirty="0" smtClean="0"/>
              <a:t> a</a:t>
            </a:r>
            <a:r>
              <a:rPr lang="sr-Latn-CS" altLang="sr-Latn-RS" sz="1800" dirty="0" smtClean="0"/>
              <a:t>ž</a:t>
            </a:r>
            <a:r>
              <a:rPr lang="en-US" altLang="sr-Latn-RS" sz="1800" dirty="0" err="1" smtClean="0"/>
              <a:t>uriranja</a:t>
            </a:r>
            <a:r>
              <a:rPr lang="en-US" altLang="sr-Latn-RS" sz="1800" dirty="0" smtClean="0"/>
              <a:t> </a:t>
            </a:r>
            <a:r>
              <a:rPr lang="sr-Latn-CS" altLang="sr-Latn-RS" sz="1800" dirty="0" smtClean="0"/>
              <a:t>dinamičkog </a:t>
            </a:r>
            <a:r>
              <a:rPr lang="en-US" altLang="sr-Latn-RS" sz="1800" dirty="0" err="1" smtClean="0"/>
              <a:t>plana</a:t>
            </a:r>
            <a:endParaRPr lang="sr-Latn-CS" altLang="sr-Latn-RS" sz="1800" dirty="0" smtClean="0"/>
          </a:p>
          <a:p>
            <a:pPr lvl="1"/>
            <a:r>
              <a:rPr lang="en-US" altLang="sr-Latn-RS" sz="1800" dirty="0" err="1" smtClean="0"/>
              <a:t>pra</a:t>
            </a:r>
            <a:r>
              <a:rPr lang="sr-Latn-CS" altLang="sr-Latn-RS" sz="1800" dirty="0" smtClean="0"/>
              <a:t>ć</a:t>
            </a:r>
            <a:r>
              <a:rPr lang="en-US" altLang="sr-Latn-RS" sz="1800" dirty="0" err="1" smtClean="0"/>
              <a:t>enje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izvr</a:t>
            </a:r>
            <a:r>
              <a:rPr lang="sr-Latn-CS" altLang="sr-Latn-RS" sz="1800" dirty="0" smtClean="0"/>
              <a:t>š</a:t>
            </a:r>
            <a:r>
              <a:rPr lang="en-US" altLang="sr-Latn-RS" sz="1800" dirty="0" err="1" smtClean="0"/>
              <a:t>enja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odobrenih</a:t>
            </a:r>
            <a:r>
              <a:rPr lang="en-US" altLang="sr-Latn-RS" sz="1800" dirty="0" smtClean="0"/>
              <a:t> </a:t>
            </a:r>
            <a:r>
              <a:rPr lang="en-US" altLang="sr-Latn-RS" sz="1800" dirty="0" err="1" smtClean="0"/>
              <a:t>izm</a:t>
            </a:r>
            <a:r>
              <a:rPr lang="sr-Latn-CS" altLang="sr-Latn-RS" sz="1800" dirty="0" smtClean="0"/>
              <a:t>j</a:t>
            </a:r>
            <a:r>
              <a:rPr lang="en-US" altLang="sr-Latn-RS" sz="1800" dirty="0" err="1" smtClean="0"/>
              <a:t>ena</a:t>
            </a:r>
            <a:r>
              <a:rPr lang="en-US" altLang="sr-Latn-RS" sz="1800" dirty="0" smtClean="0"/>
              <a:t> u </a:t>
            </a:r>
            <a:r>
              <a:rPr lang="en-US" altLang="sr-Latn-RS" sz="1800" dirty="0" err="1" smtClean="0"/>
              <a:t>projektu</a:t>
            </a:r>
            <a:endParaRPr lang="en-US" altLang="sr-Latn-RS" sz="18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Koraci u praćenju realizacije projekta</a:t>
            </a:r>
            <a:endParaRPr lang="en-US" altLang="sr-Latn-R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  <a:buFont typeface="+mj-lt"/>
              <a:buAutoNum type="arabicPeriod"/>
              <a:defRPr/>
            </a:pPr>
            <a:r>
              <a:rPr lang="en-US" altLang="sr-Latn-RS" sz="1600" dirty="0" err="1" smtClean="0"/>
              <a:t>snimiti</a:t>
            </a:r>
            <a:r>
              <a:rPr lang="en-US" altLang="sr-Latn-RS" sz="1600" dirty="0" smtClean="0"/>
              <a:t>  </a:t>
            </a:r>
            <a:r>
              <a:rPr lang="en-US" altLang="sr-Latn-RS" sz="1600" dirty="0" err="1" smtClean="0"/>
              <a:t>prvobitni</a:t>
            </a:r>
            <a:r>
              <a:rPr lang="en-US" altLang="sr-Latn-RS" sz="1600" dirty="0" smtClean="0"/>
              <a:t> plan </a:t>
            </a:r>
            <a:r>
              <a:rPr lang="en-US" altLang="sr-Latn-RS" sz="1600" dirty="0" err="1" smtClean="0"/>
              <a:t>projekta</a:t>
            </a:r>
            <a:r>
              <a:rPr lang="en-US" altLang="sr-Latn-RS" sz="1600" dirty="0" smtClean="0"/>
              <a:t> (baseline)</a:t>
            </a:r>
            <a:r>
              <a:rPr lang="sr-Latn-CS" altLang="sr-Latn-RS" sz="1600" dirty="0" smtClean="0"/>
              <a:t>= </a:t>
            </a:r>
            <a:r>
              <a:rPr lang="en-US" altLang="sr-Latn-RS" sz="1600" dirty="0" err="1" smtClean="0"/>
              <a:t>fiksirana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verzija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projekta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koju</a:t>
            </a:r>
            <a:r>
              <a:rPr lang="en-US" altLang="sr-Latn-RS" sz="1600" dirty="0" smtClean="0"/>
              <a:t> ne </a:t>
            </a:r>
            <a:r>
              <a:rPr lang="en-US" altLang="sr-Latn-RS" sz="1600" dirty="0" err="1" smtClean="0"/>
              <a:t>utiču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ažuriranja</a:t>
            </a:r>
            <a:r>
              <a:rPr lang="en-US" altLang="sr-Latn-RS" sz="1600" dirty="0" smtClean="0"/>
              <a:t> </a:t>
            </a:r>
            <a:r>
              <a:rPr lang="sr-Latn-ME" altLang="sr-Latn-RS" sz="1600" dirty="0" smtClean="0"/>
              <a:t>(mada se u slucaju potrebe i ovi planovi mogu posebno mijenjati)</a:t>
            </a:r>
            <a:endParaRPr lang="sr-Latn-CS" altLang="sr-Latn-RS" sz="1600" dirty="0" smtClean="0"/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sr-Latn-CS" altLang="sr-Latn-RS" sz="1600" dirty="0" smtClean="0"/>
              <a:t>na </a:t>
            </a:r>
            <a:r>
              <a:rPr lang="sr-Latn-CS" altLang="sr-Latn-RS" sz="1600" dirty="0"/>
              <a:t>osnovu</a:t>
            </a:r>
            <a:r>
              <a:rPr lang="sr-Latn-CS" altLang="sr-Latn-RS" sz="1600" dirty="0" smtClean="0"/>
              <a:t> izvještaja o s</a:t>
            </a:r>
            <a:r>
              <a:rPr lang="en-US" altLang="sr-Latn-RS" sz="1600" dirty="0" err="1" smtClean="0"/>
              <a:t>tanju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radova</a:t>
            </a:r>
            <a:r>
              <a:rPr lang="en-US" altLang="sr-Latn-RS" sz="1600" dirty="0" smtClean="0"/>
              <a:t> </a:t>
            </a:r>
            <a:r>
              <a:rPr lang="sr-Latn-ME" altLang="sr-Latn-RS" sz="1600" dirty="0" smtClean="0"/>
              <a:t>na dan posmatranja (status date) unose se podaci o napredovanju radova (Tracking) </a:t>
            </a:r>
            <a:r>
              <a:rPr lang="en-US" altLang="sr-Latn-RS" sz="1600" dirty="0" smtClean="0"/>
              <a:t>(</a:t>
            </a:r>
            <a:r>
              <a:rPr lang="en-US" altLang="sr-Latn-RS" sz="1600" dirty="0" err="1" smtClean="0"/>
              <a:t>automatski</a:t>
            </a:r>
            <a:r>
              <a:rPr lang="sr-Latn-CS" altLang="sr-Latn-RS" sz="1600" dirty="0" smtClean="0"/>
              <a:t>*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ili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ručno</a:t>
            </a:r>
            <a:r>
              <a:rPr lang="en-US" altLang="sr-Latn-RS" sz="1600" dirty="0" smtClean="0"/>
              <a:t>)</a:t>
            </a:r>
            <a:endParaRPr lang="sr-Latn-CS" altLang="sr-Latn-RS" sz="1600" dirty="0" smtClean="0"/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en-US" altLang="sr-Latn-RS" sz="1600" dirty="0" smtClean="0"/>
              <a:t>pore</a:t>
            </a:r>
            <a:r>
              <a:rPr lang="sr-Latn-ME" altLang="sr-Latn-RS" sz="1600" dirty="0" smtClean="0"/>
              <a:t>đ</a:t>
            </a:r>
            <a:r>
              <a:rPr lang="en-US" altLang="sr-Latn-RS" sz="1600" dirty="0" err="1" smtClean="0"/>
              <a:t>enjem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sa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prvobitnim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planom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može</a:t>
            </a:r>
            <a:r>
              <a:rPr lang="en-US" altLang="sr-Latn-RS" sz="1600" dirty="0" smtClean="0"/>
              <a:t> se </a:t>
            </a:r>
            <a:r>
              <a:rPr lang="en-US" altLang="sr-Latn-RS" sz="1600" dirty="0" err="1" smtClean="0"/>
              <a:t>uočiti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eventualna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pojava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problema</a:t>
            </a:r>
            <a:endParaRPr lang="sr-Latn-CS" altLang="sr-Latn-RS" sz="1600" dirty="0" smtClean="0"/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sr-Latn-CS" altLang="sr-Latn-RS" sz="1600" dirty="0" smtClean="0"/>
              <a:t>a</a:t>
            </a:r>
            <a:r>
              <a:rPr lang="en-US" altLang="sr-Latn-RS" sz="1600" dirty="0" err="1" smtClean="0"/>
              <a:t>ko</a:t>
            </a:r>
            <a:r>
              <a:rPr lang="en-US" altLang="sr-Latn-RS" sz="1600" dirty="0" smtClean="0"/>
              <a:t> se prom</a:t>
            </a:r>
            <a:r>
              <a:rPr lang="sr-Latn-CS" altLang="sr-Latn-RS" sz="1600" dirty="0" smtClean="0"/>
              <a:t>ij</a:t>
            </a:r>
            <a:r>
              <a:rPr lang="en-US" altLang="sr-Latn-RS" sz="1600" dirty="0" err="1" smtClean="0"/>
              <a:t>eni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obim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posla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projekta</a:t>
            </a:r>
            <a:r>
              <a:rPr lang="en-US" altLang="sr-Latn-RS" sz="1600" dirty="0" smtClean="0"/>
              <a:t>, </a:t>
            </a:r>
            <a:r>
              <a:rPr lang="en-US" altLang="sr-Latn-RS" sz="1600" dirty="0" err="1" smtClean="0"/>
              <a:t>ili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viša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sila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uslovi</a:t>
            </a:r>
            <a:r>
              <a:rPr lang="en-US" altLang="sr-Latn-RS" sz="1600" dirty="0" smtClean="0"/>
              <a:t>  </a:t>
            </a:r>
            <a:r>
              <a:rPr lang="en-US" altLang="sr-Latn-RS" sz="1600" dirty="0" err="1" smtClean="0"/>
              <a:t>izm</a:t>
            </a:r>
            <a:r>
              <a:rPr lang="sr-Latn-CS" altLang="sr-Latn-RS" sz="1600" dirty="0" smtClean="0"/>
              <a:t>j</a:t>
            </a:r>
            <a:r>
              <a:rPr lang="en-US" altLang="sr-Latn-RS" sz="1600" dirty="0" err="1" smtClean="0"/>
              <a:t>enu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plana</a:t>
            </a:r>
            <a:r>
              <a:rPr lang="en-US" altLang="sr-Latn-RS" sz="1600" dirty="0" smtClean="0"/>
              <a:t> (</a:t>
            </a:r>
            <a:r>
              <a:rPr lang="en-US" altLang="sr-Latn-RS" sz="1600" dirty="0" err="1" smtClean="0"/>
              <a:t>vremenska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nepogoda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ili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štrajk</a:t>
            </a:r>
            <a:r>
              <a:rPr lang="en-US" altLang="sr-Latn-RS" sz="1600" dirty="0" smtClean="0"/>
              <a:t>), </a:t>
            </a:r>
            <a:r>
              <a:rPr lang="en-US" altLang="sr-Latn-RS" sz="1600" dirty="0" err="1" smtClean="0"/>
              <a:t>može</a:t>
            </a:r>
            <a:r>
              <a:rPr lang="en-US" altLang="sr-Latn-RS" sz="1600" dirty="0" smtClean="0"/>
              <a:t> se </a:t>
            </a:r>
            <a:r>
              <a:rPr lang="en-US" altLang="sr-Latn-RS" sz="1600" dirty="0" err="1" smtClean="0"/>
              <a:t>tada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izvršiti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izm</a:t>
            </a:r>
            <a:r>
              <a:rPr lang="sr-Latn-CS" altLang="sr-Latn-RS" sz="1600" dirty="0" smtClean="0"/>
              <a:t>j</a:t>
            </a:r>
            <a:r>
              <a:rPr lang="en-US" altLang="sr-Latn-RS" sz="1600" dirty="0" err="1" smtClean="0"/>
              <a:t>ena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prvobitnog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plana</a:t>
            </a:r>
            <a:r>
              <a:rPr lang="en-US" altLang="sr-Latn-RS" sz="1600" dirty="0" smtClean="0"/>
              <a:t>.   </a:t>
            </a:r>
            <a:endParaRPr lang="sr-Latn-CS" altLang="sr-Latn-RS" sz="1600" dirty="0" smtClean="0"/>
          </a:p>
          <a:p>
            <a:pPr>
              <a:buSzPct val="100000"/>
              <a:buFont typeface="+mj-lt"/>
              <a:buAutoNum type="arabicPeriod"/>
              <a:defRPr/>
            </a:pPr>
            <a:r>
              <a:rPr lang="sr-Latn-ME" altLang="sr-Latn-RS" sz="1600" dirty="0" smtClean="0"/>
              <a:t>Ocjena napredovanja-</a:t>
            </a:r>
            <a:r>
              <a:rPr lang="en-US" altLang="sr-Latn-RS" sz="1600" dirty="0" err="1" smtClean="0"/>
              <a:t>Analiza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finansijske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realizacije</a:t>
            </a:r>
            <a:r>
              <a:rPr lang="en-US" altLang="sr-Latn-RS" sz="1600" dirty="0" smtClean="0"/>
              <a:t> m</a:t>
            </a:r>
            <a:r>
              <a:rPr lang="sr-Latn-CS" altLang="sr-Latn-RS" sz="1600" dirty="0" smtClean="0"/>
              <a:t>j</a:t>
            </a:r>
            <a:r>
              <a:rPr lang="en-US" altLang="sr-Latn-RS" sz="1600" dirty="0" err="1" smtClean="0"/>
              <a:t>eri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ključne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parametre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izvršavanja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projekta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poredi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ih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sa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parametrima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prvobitnog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plana</a:t>
            </a:r>
            <a:r>
              <a:rPr lang="en-US" altLang="sr-Latn-RS" sz="1600" dirty="0" smtClean="0"/>
              <a:t>. </a:t>
            </a:r>
            <a:r>
              <a:rPr lang="en-US" altLang="sr-Latn-RS" sz="1600" dirty="0" err="1" smtClean="0"/>
              <a:t>Veličina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odstupanja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ili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vari</a:t>
            </a:r>
            <a:r>
              <a:rPr lang="sr-Latn-CS" altLang="sr-Latn-RS" sz="1600" dirty="0" smtClean="0"/>
              <a:t>j</a:t>
            </a:r>
            <a:r>
              <a:rPr lang="en-US" altLang="sr-Latn-RS" sz="1600" dirty="0" err="1" smtClean="0"/>
              <a:t>anse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izmedu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prvobitnog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stvarnog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stanja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pokazuje</a:t>
            </a:r>
            <a:r>
              <a:rPr lang="en-US" altLang="sr-Latn-RS" sz="1600" dirty="0" smtClean="0"/>
              <a:t> da li se </a:t>
            </a:r>
            <a:r>
              <a:rPr lang="en-US" altLang="sr-Latn-RS" sz="1600" dirty="0" err="1" smtClean="0"/>
              <a:t>projekat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odvija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planu</a:t>
            </a:r>
            <a:endParaRPr lang="sr-Latn-CS" altLang="sr-Latn-RS" sz="1600" dirty="0" smtClean="0"/>
          </a:p>
          <a:p>
            <a:pPr lvl="1">
              <a:defRPr/>
            </a:pPr>
            <a:r>
              <a:rPr lang="en-US" altLang="sr-Latn-RS" sz="1600" dirty="0" err="1" smtClean="0"/>
              <a:t>Vari</a:t>
            </a:r>
            <a:r>
              <a:rPr lang="sr-Latn-CS" altLang="sr-Latn-RS" sz="1600" dirty="0" smtClean="0"/>
              <a:t>j</a:t>
            </a:r>
            <a:r>
              <a:rPr lang="en-US" altLang="sr-Latn-RS" sz="1600" dirty="0" err="1" smtClean="0"/>
              <a:t>ansa</a:t>
            </a:r>
            <a:r>
              <a:rPr lang="en-US" altLang="sr-Latn-RS" sz="1600" dirty="0" smtClean="0"/>
              <a:t> c</a:t>
            </a:r>
            <a:r>
              <a:rPr lang="sr-Latn-CS" altLang="sr-Latn-RS" sz="1600" dirty="0" smtClean="0"/>
              <a:t>ij</a:t>
            </a:r>
            <a:r>
              <a:rPr lang="en-US" altLang="sr-Latn-RS" sz="1600" dirty="0" err="1" smtClean="0"/>
              <a:t>ene</a:t>
            </a:r>
            <a:r>
              <a:rPr lang="en-US" altLang="sr-Latn-RS" sz="1600" dirty="0" smtClean="0"/>
              <a:t> je </a:t>
            </a:r>
            <a:r>
              <a:rPr lang="en-US" altLang="sr-Latn-RS" sz="1600" dirty="0" err="1" smtClean="0"/>
              <a:t>razlika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izmedu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planirane</a:t>
            </a:r>
            <a:r>
              <a:rPr lang="en-US" altLang="sr-Latn-RS" sz="1600" dirty="0" smtClean="0"/>
              <a:t> c</a:t>
            </a:r>
            <a:r>
              <a:rPr lang="sr-Latn-CS" altLang="sr-Latn-RS" sz="1600" dirty="0" smtClean="0"/>
              <a:t>ij</a:t>
            </a:r>
            <a:r>
              <a:rPr lang="en-US" altLang="sr-Latn-RS" sz="1600" dirty="0" err="1" smtClean="0"/>
              <a:t>ene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nekog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posla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ostvarene</a:t>
            </a:r>
            <a:r>
              <a:rPr lang="en-US" altLang="sr-Latn-RS" sz="1600" dirty="0" smtClean="0"/>
              <a:t> c</a:t>
            </a:r>
            <a:r>
              <a:rPr lang="sr-Latn-CS" altLang="sr-Latn-RS" sz="1600" dirty="0" smtClean="0"/>
              <a:t>ij</a:t>
            </a:r>
            <a:r>
              <a:rPr lang="en-US" altLang="sr-Latn-RS" sz="1600" dirty="0" err="1" smtClean="0"/>
              <a:t>ene</a:t>
            </a:r>
            <a:endParaRPr lang="en-US" altLang="sr-Latn-RS" sz="1600" dirty="0" smtClean="0"/>
          </a:p>
          <a:p>
            <a:pPr lvl="1">
              <a:defRPr/>
            </a:pPr>
            <a:r>
              <a:rPr lang="en-US" altLang="sr-Latn-RS" sz="1600" dirty="0" err="1" smtClean="0"/>
              <a:t>Vari</a:t>
            </a:r>
            <a:r>
              <a:rPr lang="sr-Latn-CS" altLang="sr-Latn-RS" sz="1600" dirty="0" smtClean="0"/>
              <a:t>j</a:t>
            </a:r>
            <a:r>
              <a:rPr lang="en-US" altLang="sr-Latn-RS" sz="1600" dirty="0" err="1" smtClean="0"/>
              <a:t>ansa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plana</a:t>
            </a:r>
            <a:r>
              <a:rPr lang="en-US" altLang="sr-Latn-RS" sz="1600" dirty="0" smtClean="0"/>
              <a:t> je </a:t>
            </a:r>
            <a:r>
              <a:rPr lang="en-US" altLang="sr-Latn-RS" sz="1600" dirty="0" err="1" smtClean="0"/>
              <a:t>razlika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izmedu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stvarnog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planiranog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napredovanja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nekog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posla</a:t>
            </a:r>
            <a:endParaRPr lang="sr-Latn-CS" altLang="sr-Latn-RS" sz="1600" dirty="0" smtClean="0"/>
          </a:p>
          <a:p>
            <a:pPr>
              <a:defRPr/>
            </a:pPr>
            <a:endParaRPr lang="sr-Latn-CS" altLang="sr-Latn-RS" sz="1600" dirty="0" smtClean="0"/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sr-Latn-CS" altLang="sr-Latn-RS" sz="1200" i="1" dirty="0" smtClean="0"/>
              <a:t>*kad se koristi Exchange server</a:t>
            </a:r>
            <a:endParaRPr lang="en-US" altLang="sr-Latn-RS" sz="1200" i="1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sr-Latn-RS" smtClean="0"/>
              <a:t>1.Snimanje osnovnog plana</a:t>
            </a:r>
          </a:p>
        </p:txBody>
      </p:sp>
      <p:pic>
        <p:nvPicPr>
          <p:cNvPr id="34842" name="Picture 26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48" t="32590" r="37041" b="29555"/>
          <a:stretch>
            <a:fillRect/>
          </a:stretch>
        </p:blipFill>
        <p:spPr>
          <a:xfrm>
            <a:off x="5076825" y="1916113"/>
            <a:ext cx="3552825" cy="3246437"/>
          </a:xfrm>
        </p:spPr>
      </p:pic>
      <p:sp>
        <p:nvSpPr>
          <p:cNvPr id="19460" name="Rectangle 25"/>
          <p:cNvSpPr>
            <a:spLocks noGrp="1"/>
          </p:cNvSpPr>
          <p:nvPr>
            <p:ph type="body" sz="half" idx="4294967295"/>
          </p:nvPr>
        </p:nvSpPr>
        <p:spPr>
          <a:xfrm>
            <a:off x="0" y="1700213"/>
            <a:ext cx="4392613" cy="46085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hr-HR" altLang="sr-Latn-RS" sz="2000" smtClean="0"/>
              <a:t>Po završetku unosa osnovnih informacija (zadataka, resursi i troškovi) možemo snimiti (Tools -&gt; Tracking -&gt;Save baseline) taj izvorni plan. Taj se plan zove  „nit vodilja“ (eng. </a:t>
            </a:r>
            <a:r>
              <a:rPr lang="hr-HR" altLang="sr-Latn-RS" sz="2000" i="1" smtClean="0"/>
              <a:t>baseline</a:t>
            </a:r>
            <a:r>
              <a:rPr lang="hr-HR" altLang="sr-Latn-RS" sz="2000" smtClean="0"/>
              <a:t>) , osnovni plan i određuje – referentni smjer odvijanja projekta. Nakon prikupljanja informacija neophodno  je pravovremeno ažurirati status projekta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smtClean="0"/>
              <a:t>2.</a:t>
            </a:r>
            <a:r>
              <a:rPr lang="en-GB" altLang="sr-Latn-RS" smtClean="0"/>
              <a:t>Postavljanje osnovnih informacija o </a:t>
            </a:r>
            <a:r>
              <a:rPr lang="sr-Latn-CS" altLang="sr-Latn-RS" smtClean="0"/>
              <a:t>realizaciji </a:t>
            </a:r>
            <a:r>
              <a:rPr lang="en-GB" altLang="sr-Latn-RS" smtClean="0"/>
              <a:t>projekt</a:t>
            </a:r>
            <a:r>
              <a:rPr lang="sr-Latn-CS" altLang="sr-Latn-RS" smtClean="0"/>
              <a:t>a</a:t>
            </a:r>
            <a:endParaRPr lang="en-GB" altLang="sr-Latn-R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16013" y="1770063"/>
            <a:ext cx="3251200" cy="4114800"/>
          </a:xfrm>
        </p:spPr>
        <p:txBody>
          <a:bodyPr/>
          <a:lstStyle/>
          <a:p>
            <a:r>
              <a:rPr lang="en-GB" altLang="sr-Latn-RS" sz="1600" smtClean="0"/>
              <a:t>Status Date – </a:t>
            </a:r>
            <a:r>
              <a:rPr lang="sr-Latn-ME" altLang="sr-Latn-RS" sz="1600" smtClean="0"/>
              <a:t>Datum na koji se odnosi utvrđivanje realizacije projekta, </a:t>
            </a:r>
            <a:r>
              <a:rPr lang="en-GB" altLang="sr-Latn-RS" sz="1600" smtClean="0"/>
              <a:t>datum od kog </a:t>
            </a:r>
            <a:r>
              <a:rPr lang="sr-Latn-ME" altLang="sr-Latn-RS" sz="1600" smtClean="0"/>
              <a:t>se</a:t>
            </a:r>
            <a:r>
              <a:rPr lang="en-GB" altLang="sr-Latn-RS" sz="1600" smtClean="0"/>
              <a:t> prati</a:t>
            </a:r>
            <a:r>
              <a:rPr lang="sr-Latn-ME" altLang="sr-Latn-RS" sz="1600" smtClean="0"/>
              <a:t> </a:t>
            </a:r>
            <a:r>
              <a:rPr lang="en-GB" altLang="sr-Latn-RS" sz="1600" smtClean="0"/>
              <a:t>napredak projekta, pored</a:t>
            </a:r>
            <a:r>
              <a:rPr lang="sr-Latn-ME" altLang="sr-Latn-RS" sz="1600" smtClean="0"/>
              <a:t>e</a:t>
            </a:r>
            <a:r>
              <a:rPr lang="en-GB" altLang="sr-Latn-RS" sz="1600" smtClean="0"/>
              <a:t> planirane i ostvarene veličine, štamp</a:t>
            </a:r>
            <a:r>
              <a:rPr lang="sr-Latn-ME" altLang="sr-Latn-RS" sz="1600" smtClean="0"/>
              <a:t>aju</a:t>
            </a:r>
            <a:r>
              <a:rPr lang="en-GB" altLang="sr-Latn-RS" sz="1600" smtClean="0"/>
              <a:t> izveštaj</a:t>
            </a:r>
            <a:r>
              <a:rPr lang="sr-Latn-ME" altLang="sr-Latn-RS" sz="1600" smtClean="0"/>
              <a:t>i</a:t>
            </a:r>
            <a:r>
              <a:rPr lang="en-GB" altLang="sr-Latn-RS" sz="1600" smtClean="0"/>
              <a:t> i sl</a:t>
            </a:r>
            <a:endParaRPr lang="sr-Latn-ME" altLang="sr-Latn-RS" sz="1600" smtClean="0"/>
          </a:p>
          <a:p>
            <a:pPr lvl="1"/>
            <a:r>
              <a:rPr lang="sr-Latn-ME" altLang="sr-Latn-RS" sz="1600" smtClean="0"/>
              <a:t>bira se u Project information</a:t>
            </a:r>
            <a:r>
              <a:rPr lang="en-GB" altLang="sr-Latn-RS" sz="1600" smtClean="0"/>
              <a:t>, </a:t>
            </a:r>
            <a:endParaRPr lang="sr-Latn-ME" altLang="sr-Latn-RS" sz="1600" smtClean="0"/>
          </a:p>
          <a:p>
            <a:pPr lvl="1"/>
            <a:r>
              <a:rPr lang="en-GB" altLang="sr-Latn-RS" sz="1600" smtClean="0"/>
              <a:t>Ukoliko ostavite NA, MS Project će ga posmatrati kao tekući datum</a:t>
            </a:r>
            <a:endParaRPr lang="sr-Latn-ME" altLang="sr-Latn-RS" sz="1600" smtClean="0"/>
          </a:p>
          <a:p>
            <a:pPr lvl="1"/>
            <a:endParaRPr lang="sr-Latn-ME" altLang="sr-Latn-RS" sz="1600" smtClean="0"/>
          </a:p>
          <a:p>
            <a:pPr lvl="1"/>
            <a:endParaRPr lang="sr-Latn-ME" altLang="sr-Latn-RS" sz="1600" smtClean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1" t="22000" r="15334" b="19333"/>
          <a:stretch>
            <a:fillRect/>
          </a:stretch>
        </p:blipFill>
        <p:spPr bwMode="auto">
          <a:xfrm>
            <a:off x="4559300" y="1854200"/>
            <a:ext cx="45847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221" name="Straight Arrow Connector 2"/>
          <p:cNvCxnSpPr>
            <a:cxnSpLocks noChangeShapeType="1"/>
          </p:cNvCxnSpPr>
          <p:nvPr/>
        </p:nvCxnSpPr>
        <p:spPr bwMode="auto">
          <a:xfrm>
            <a:off x="4284663" y="2030413"/>
            <a:ext cx="2566987" cy="174625"/>
          </a:xfrm>
          <a:prstGeom prst="straightConnector1">
            <a:avLst/>
          </a:prstGeom>
          <a:ln>
            <a:solidFill>
              <a:srgbClr val="FF0000"/>
            </a:solidFill>
            <a:headEnd/>
            <a:tailEnd type="arrow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16013" y="4797425"/>
            <a:ext cx="7704137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Char char="¨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Char char="¨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1313" indent="-341313" algn="just" defTabSz="449263" eaLnBrk="1" hangingPunct="1">
              <a:lnSpc>
                <a:spcPct val="80000"/>
              </a:lnSpc>
              <a:spcBef>
                <a:spcPts val="725"/>
              </a:spcBef>
              <a:buClr>
                <a:schemeClr val="tx2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hr-HR" altLang="sr-Latn-RS" sz="1600" dirty="0" smtClean="0">
              <a:latin typeface="Arial" panose="020B0604020202020204" pitchFamily="34" charset="0"/>
            </a:endParaRPr>
          </a:p>
          <a:p>
            <a:pPr marL="341313" indent="-341313" algn="just" defTabSz="449263" eaLnBrk="1" hangingPunct="1">
              <a:lnSpc>
                <a:spcPct val="80000"/>
              </a:lnSpc>
              <a:spcBef>
                <a:spcPts val="725"/>
              </a:spcBef>
              <a:buClr>
                <a:schemeClr val="tx2"/>
              </a:buCl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hr-HR" altLang="sr-Latn-RS" sz="1600" dirty="0" smtClean="0">
                <a:latin typeface="Arial" panose="020B0604020202020204" pitchFamily="34" charset="0"/>
              </a:rPr>
              <a:t>Zavisno </a:t>
            </a:r>
            <a:r>
              <a:rPr lang="hr-HR" altLang="sr-Latn-RS" sz="1600" dirty="0">
                <a:latin typeface="Arial" panose="020B0604020202020204" pitchFamily="34" charset="0"/>
              </a:rPr>
              <a:t>od nivoa kontrole nad projektom pratimo i bilježimo neke od podataka ili njihovu kombinaciju: </a:t>
            </a:r>
          </a:p>
          <a:p>
            <a:pPr marL="741363" lvl="1" indent="-341313" algn="just" defTabSz="449263" eaLnBrk="1" hangingPunct="1">
              <a:lnSpc>
                <a:spcPct val="80000"/>
              </a:lnSpc>
              <a:spcBef>
                <a:spcPts val="725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hr-HR" altLang="sr-Latn-RS" sz="1600" dirty="0">
                <a:latin typeface="Arial" panose="020B0604020202020204" pitchFamily="34" charset="0"/>
              </a:rPr>
              <a:t>napredak prema planu</a:t>
            </a:r>
          </a:p>
          <a:p>
            <a:pPr marL="741363" lvl="1" indent="-341313" algn="just" defTabSz="449263" eaLnBrk="1" hangingPunct="1">
              <a:lnSpc>
                <a:spcPct val="80000"/>
              </a:lnSpc>
              <a:spcBef>
                <a:spcPts val="725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hr-HR" altLang="sr-Latn-RS" sz="1600" dirty="0">
                <a:latin typeface="Arial" panose="020B0604020202020204" pitchFamily="34" charset="0"/>
              </a:rPr>
              <a:t>procenat završenosti pojedine aktivnosti </a:t>
            </a:r>
          </a:p>
          <a:p>
            <a:pPr marL="741363" lvl="1" indent="-341313" algn="just" defTabSz="449263" eaLnBrk="1" hangingPunct="1">
              <a:lnSpc>
                <a:spcPct val="80000"/>
              </a:lnSpc>
              <a:spcBef>
                <a:spcPts val="725"/>
              </a:spcBef>
              <a:buClr>
                <a:schemeClr val="folHlink"/>
              </a:buClr>
              <a:buSzPct val="60000"/>
              <a:buFont typeface="Wingdings" pitchFamily="2" charset="2"/>
              <a:buChar char="u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hr-HR" altLang="sr-Latn-RS" sz="1600" dirty="0">
                <a:latin typeface="Arial" panose="020B0604020202020204" pitchFamily="34" charset="0"/>
              </a:rPr>
              <a:t>stvarni početak, stvarni kraj, stvarni rad, stvarno i preostalo vrijeme za svaku aktivnost</a:t>
            </a:r>
            <a:endParaRPr lang="sr-Latn-ME" altLang="sr-Latn-RS" sz="1600" dirty="0">
              <a:latin typeface="Arial" panose="020B0604020202020204" pitchFamily="34" charset="0"/>
            </a:endParaRPr>
          </a:p>
          <a:p>
            <a:pPr lvl="1" algn="just" eaLnBrk="1" hangingPunct="1">
              <a:spcBef>
                <a:spcPts val="725"/>
              </a:spcBef>
              <a:defRPr/>
            </a:pPr>
            <a:endParaRPr lang="en-GB" altLang="sr-Latn-RS" sz="1600" dirty="0" smtClean="0">
              <a:latin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smtClean="0"/>
              <a:t>3.Poređenje se prvobitnim planom</a:t>
            </a:r>
            <a:endParaRPr lang="en-GB" altLang="sr-Latn-R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sr-Latn-RS" sz="1800" smtClean="0"/>
              <a:t>Kontrol</a:t>
            </a:r>
            <a:r>
              <a:rPr lang="sr-Latn-ME" altLang="sr-Latn-RS" sz="1800" smtClean="0"/>
              <a:t>a</a:t>
            </a:r>
            <a:r>
              <a:rPr lang="sr-Latn-CS" altLang="sr-Latn-RS" sz="1800" smtClean="0"/>
              <a:t> dinamičkog (</a:t>
            </a:r>
            <a:r>
              <a:rPr lang="en-US" altLang="sr-Latn-RS" sz="1800" smtClean="0"/>
              <a:t>terminskog</a:t>
            </a:r>
            <a:r>
              <a:rPr lang="sr-Latn-CS" altLang="sr-Latn-RS" sz="1800" smtClean="0"/>
              <a:t>)</a:t>
            </a:r>
            <a:r>
              <a:rPr lang="en-US" altLang="sr-Latn-RS" sz="1800" smtClean="0"/>
              <a:t> plana</a:t>
            </a:r>
            <a:endParaRPr lang="sr-Latn-ME" altLang="sr-Latn-RS" sz="1800" smtClean="0"/>
          </a:p>
          <a:p>
            <a:pPr lvl="1"/>
            <a:r>
              <a:rPr lang="en-US" altLang="sr-Latn-RS" sz="1800" smtClean="0"/>
              <a:t>odre</a:t>
            </a:r>
            <a:r>
              <a:rPr lang="sr-Latn-CS" altLang="sr-Latn-RS" sz="1800" smtClean="0"/>
              <a:t>đivanje </a:t>
            </a:r>
            <a:r>
              <a:rPr lang="en-US" altLang="sr-Latn-RS" sz="1800" smtClean="0"/>
              <a:t>trenutno</a:t>
            </a:r>
            <a:r>
              <a:rPr lang="sr-Latn-CS" altLang="sr-Latn-RS" sz="1800" smtClean="0"/>
              <a:t>g </a:t>
            </a:r>
            <a:r>
              <a:rPr lang="en-US" altLang="sr-Latn-RS" sz="1800" smtClean="0"/>
              <a:t>stanj</a:t>
            </a:r>
            <a:r>
              <a:rPr lang="sr-Latn-CS" altLang="sr-Latn-RS" sz="1800" smtClean="0"/>
              <a:t>a</a:t>
            </a:r>
            <a:r>
              <a:rPr lang="en-US" altLang="sr-Latn-RS" sz="1800" smtClean="0"/>
              <a:t> </a:t>
            </a:r>
            <a:r>
              <a:rPr lang="sr-Latn-CS" altLang="sr-Latn-RS" sz="1800" smtClean="0"/>
              <a:t>dinamičkog</a:t>
            </a:r>
            <a:r>
              <a:rPr lang="en-US" altLang="sr-Latn-RS" sz="1800" smtClean="0"/>
              <a:t> plana</a:t>
            </a:r>
            <a:r>
              <a:rPr lang="sr-Latn-CS" altLang="sr-Latn-RS" sz="1800" smtClean="0"/>
              <a:t>- u</a:t>
            </a:r>
            <a:r>
              <a:rPr lang="en-US" altLang="sr-Latn-RS" sz="1800" smtClean="0"/>
              <a:t>poređivanjem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plana sa aktuelnim realizacijama</a:t>
            </a:r>
            <a:endParaRPr lang="sr-Latn-CS" altLang="sr-Latn-RS" sz="1800" smtClean="0"/>
          </a:p>
          <a:p>
            <a:pPr lvl="1"/>
            <a:r>
              <a:rPr lang="en-US" altLang="sr-Latn-RS" sz="1800" smtClean="0"/>
              <a:t>modifikacij</a:t>
            </a:r>
            <a:r>
              <a:rPr lang="sr-Latn-ME" altLang="sr-Latn-RS" sz="1800" smtClean="0"/>
              <a:t>a</a:t>
            </a:r>
            <a:r>
              <a:rPr lang="en-US" altLang="sr-Latn-RS" sz="1800" smtClean="0"/>
              <a:t> u preostalom d</a:t>
            </a:r>
            <a:r>
              <a:rPr lang="sr-Latn-CS" altLang="sr-Latn-RS" sz="1800" smtClean="0"/>
              <a:t>ij</a:t>
            </a:r>
            <a:r>
              <a:rPr lang="en-US" altLang="sr-Latn-RS" sz="1800" smtClean="0"/>
              <a:t>elu </a:t>
            </a:r>
            <a:r>
              <a:rPr lang="sr-Latn-CS" altLang="sr-Latn-RS" sz="1800" smtClean="0"/>
              <a:t>dinamičkog plana u </a:t>
            </a:r>
            <a:r>
              <a:rPr lang="en-US" altLang="sr-Latn-RS" sz="1800" smtClean="0"/>
              <a:t>skladu sa eventualnim odstupanjima</a:t>
            </a:r>
            <a:endParaRPr lang="sr-Latn-CS" altLang="sr-Latn-RS" sz="1800" smtClean="0"/>
          </a:p>
          <a:p>
            <a:pPr lvl="1"/>
            <a:r>
              <a:rPr lang="en-US" altLang="sr-Latn-RS" sz="1800" smtClean="0"/>
              <a:t>detekt</a:t>
            </a:r>
            <a:r>
              <a:rPr lang="sr-Latn-CS" altLang="sr-Latn-RS" sz="1800" smtClean="0"/>
              <a:t>ovanje </a:t>
            </a:r>
            <a:r>
              <a:rPr lang="en-US" altLang="sr-Latn-RS" sz="1800" smtClean="0"/>
              <a:t>izm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en</a:t>
            </a:r>
            <a:r>
              <a:rPr lang="sr-Latn-CS" altLang="sr-Latn-RS" sz="1800" smtClean="0"/>
              <a:t>a</a:t>
            </a:r>
            <a:r>
              <a:rPr lang="en-US" altLang="sr-Latn-RS" sz="1800" smtClean="0"/>
              <a:t> u </a:t>
            </a:r>
            <a:r>
              <a:rPr lang="sr-Latn-CS" altLang="sr-Latn-RS" sz="1800" smtClean="0"/>
              <a:t>dinamičkom </a:t>
            </a:r>
            <a:r>
              <a:rPr lang="en-US" altLang="sr-Latn-RS" sz="1800" smtClean="0"/>
              <a:t>planu</a:t>
            </a:r>
          </a:p>
          <a:p>
            <a:pPr lvl="1"/>
            <a:r>
              <a:rPr lang="en-US" altLang="sr-Latn-RS" sz="1800" smtClean="0"/>
              <a:t>kontrol</a:t>
            </a:r>
            <a:r>
              <a:rPr lang="sr-Latn-CS" altLang="sr-Latn-RS" sz="1800" smtClean="0"/>
              <a:t>a </a:t>
            </a:r>
            <a:r>
              <a:rPr lang="en-US" altLang="sr-Latn-RS" sz="1800" smtClean="0"/>
              <a:t>nastal</a:t>
            </a:r>
            <a:r>
              <a:rPr lang="sr-Latn-CS" altLang="sr-Latn-RS" sz="1800" smtClean="0"/>
              <a:t>ih </a:t>
            </a:r>
            <a:r>
              <a:rPr lang="en-US" altLang="sr-Latn-RS" sz="1800" smtClean="0"/>
              <a:t>izm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en</a:t>
            </a:r>
            <a:r>
              <a:rPr lang="sr-Latn-CS" altLang="sr-Latn-RS" sz="1800" smtClean="0"/>
              <a:t>a</a:t>
            </a:r>
          </a:p>
          <a:p>
            <a:r>
              <a:rPr lang="sr-Latn-CS" altLang="sr-Latn-RS" sz="1800" smtClean="0"/>
              <a:t>Kontrola trošenja sredstava:</a:t>
            </a:r>
          </a:p>
          <a:p>
            <a:pPr lvl="1"/>
            <a:r>
              <a:rPr lang="en-US" altLang="sr-Latn-RS" sz="1800" smtClean="0"/>
              <a:t>praćenje uticaja fakt</a:t>
            </a:r>
            <a:r>
              <a:rPr lang="sr-Latn-CS" altLang="sr-Latn-RS" sz="1800" smtClean="0"/>
              <a:t>o</a:t>
            </a:r>
            <a:r>
              <a:rPr lang="en-US" altLang="sr-Latn-RS" sz="1800" smtClean="0"/>
              <a:t>ra koji prou</a:t>
            </a:r>
            <a:r>
              <a:rPr lang="sr-Latn-CS" altLang="sr-Latn-RS" sz="1800" smtClean="0"/>
              <a:t>z</a:t>
            </a:r>
            <a:r>
              <a:rPr lang="en-US" altLang="sr-Latn-RS" sz="1800" smtClean="0"/>
              <a:t>rokuju prom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ene u planu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tro</a:t>
            </a:r>
            <a:r>
              <a:rPr lang="sr-Latn-CS" altLang="sr-Latn-RS" sz="1800" smtClean="0"/>
              <a:t>š</a:t>
            </a:r>
            <a:r>
              <a:rPr lang="en-US" altLang="sr-Latn-RS" sz="1800" smtClean="0"/>
              <a:t>kova,</a:t>
            </a:r>
          </a:p>
          <a:p>
            <a:pPr lvl="1"/>
            <a:r>
              <a:rPr lang="en-US" altLang="sr-Latn-RS" sz="1800" smtClean="0"/>
              <a:t>odr</a:t>
            </a:r>
            <a:r>
              <a:rPr lang="sr-Latn-CS" altLang="sr-Latn-RS" sz="1800" smtClean="0"/>
              <a:t>ž</a:t>
            </a:r>
            <a:r>
              <a:rPr lang="en-US" altLang="sr-Latn-RS" sz="1800" smtClean="0"/>
              <a:t>avanje tro</a:t>
            </a:r>
            <a:r>
              <a:rPr lang="sr-Latn-CS" altLang="sr-Latn-RS" sz="1800" smtClean="0"/>
              <a:t>š</a:t>
            </a:r>
            <a:r>
              <a:rPr lang="en-US" altLang="sr-Latn-RS" sz="1800" smtClean="0"/>
              <a:t>kova</a:t>
            </a:r>
            <a:r>
              <a:rPr lang="sr-Latn-ME" altLang="sr-Latn-RS" sz="1800" smtClean="0"/>
              <a:t> (i/ili prekoračenja)</a:t>
            </a:r>
            <a:r>
              <a:rPr lang="en-US" altLang="sr-Latn-RS" sz="1800" smtClean="0"/>
              <a:t> u zaht</a:t>
            </a:r>
            <a:r>
              <a:rPr lang="sr-Latn-CS" altLang="sr-Latn-RS" sz="1800" smtClean="0"/>
              <a:t>ij</a:t>
            </a:r>
            <a:r>
              <a:rPr lang="en-US" altLang="sr-Latn-RS" sz="1800" smtClean="0"/>
              <a:t>evanim granicama</a:t>
            </a:r>
            <a:r>
              <a:rPr lang="sr-Latn-ME" altLang="sr-Latn-RS" sz="1800" smtClean="0"/>
              <a:t>,</a:t>
            </a:r>
            <a:endParaRPr lang="en-US" altLang="sr-Latn-RS" sz="1800" smtClean="0"/>
          </a:p>
          <a:p>
            <a:pPr lvl="1"/>
            <a:r>
              <a:rPr lang="en-US" altLang="sr-Latn-RS" sz="1800" smtClean="0"/>
              <a:t>praćenje troškova radi detekcije odstupanja od plana</a:t>
            </a:r>
          </a:p>
          <a:p>
            <a:pPr lvl="1"/>
            <a:r>
              <a:rPr lang="en-US" altLang="sr-Latn-RS" sz="1800" smtClean="0"/>
              <a:t>dokumentovanje </a:t>
            </a:r>
            <a:r>
              <a:rPr lang="sr-Latn-ME" altLang="sr-Latn-RS" sz="1800" smtClean="0"/>
              <a:t>i informisanje </a:t>
            </a:r>
            <a:r>
              <a:rPr lang="sr-Latn-CS" altLang="sr-Latn-RS" sz="1800" smtClean="0"/>
              <a:t>zainteresovanih strana </a:t>
            </a:r>
            <a:r>
              <a:rPr lang="en-US" altLang="sr-Latn-RS" sz="1800" smtClean="0"/>
              <a:t>o prom</a:t>
            </a:r>
            <a:r>
              <a:rPr lang="sr-Latn-CS" altLang="sr-Latn-RS" sz="1800" smtClean="0"/>
              <a:t>j</a:t>
            </a:r>
            <a:r>
              <a:rPr lang="en-US" altLang="sr-Latn-RS" sz="1800" smtClean="0"/>
              <a:t>enama</a:t>
            </a:r>
          </a:p>
          <a:p>
            <a:endParaRPr lang="en-GB" altLang="sr-Latn-RS" sz="18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4. Ažuriranje planova</a:t>
            </a:r>
            <a:endParaRPr lang="en-US" altLang="sr-Latn-R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sr-Latn-RS" sz="1800" smtClean="0"/>
              <a:t>Da bi se ostvarili ciljevi projekta i njegovog plana moguće je izvršiti ažuriranje plana:</a:t>
            </a:r>
          </a:p>
          <a:p>
            <a:pPr lvl="1"/>
            <a:r>
              <a:rPr lang="sr-Latn-CS" altLang="sr-Latn-RS" sz="1800" smtClean="0"/>
              <a:t>prebacivanjem resursa sa jednih (nekritičnih) na druge (kritične) aktivnosti</a:t>
            </a:r>
          </a:p>
          <a:p>
            <a:pPr lvl="1"/>
            <a:r>
              <a:rPr lang="sr-Latn-CS" altLang="sr-Latn-RS" sz="1800" smtClean="0"/>
              <a:t>dodavanjem resursa da bi se aktivnost brže ili na vr</a:t>
            </a:r>
            <a:r>
              <a:rPr lang="en-US" altLang="sr-Latn-RS" sz="1800" smtClean="0"/>
              <a:t>ij</a:t>
            </a:r>
            <a:r>
              <a:rPr lang="sr-Latn-CS" altLang="sr-Latn-RS" sz="1800" smtClean="0"/>
              <a:t>eme završila</a:t>
            </a:r>
          </a:p>
          <a:p>
            <a:pPr lvl="1"/>
            <a:r>
              <a:rPr lang="sr-Latn-ME" altLang="sr-Latn-RS" sz="1800" smtClean="0"/>
              <a:t>m</a:t>
            </a:r>
            <a:r>
              <a:rPr lang="en-US" altLang="sr-Latn-RS" sz="1800" smtClean="0"/>
              <a:t>ij</a:t>
            </a:r>
            <a:r>
              <a:rPr lang="sr-Latn-CS" altLang="sr-Latn-RS" sz="1800" smtClean="0"/>
              <a:t>enjanjem količine rada potrebnog da se aktivnost usp</a:t>
            </a:r>
            <a:r>
              <a:rPr lang="en-US" altLang="sr-Latn-RS" sz="1800" smtClean="0"/>
              <a:t>j</a:t>
            </a:r>
            <a:r>
              <a:rPr lang="sr-Latn-CS" altLang="sr-Latn-RS" sz="1800" smtClean="0"/>
              <a:t>ešno završi</a:t>
            </a:r>
          </a:p>
          <a:p>
            <a:pPr lvl="1"/>
            <a:r>
              <a:rPr lang="sr-Latn-CS" altLang="sr-Latn-RS" sz="1800" smtClean="0"/>
              <a:t>podešavanjem datuma početaka i/ili završetaka aktivnosti</a:t>
            </a:r>
            <a:r>
              <a:rPr lang="en-US" altLang="sr-Latn-RS" sz="1800" smtClean="0"/>
              <a:t> </a:t>
            </a:r>
            <a:endParaRPr lang="sr-Latn-CS" altLang="sr-Latn-RS" sz="1800" smtClean="0"/>
          </a:p>
          <a:p>
            <a:r>
              <a:rPr lang="sr-Latn-CS" altLang="sr-Latn-RS" sz="1800" smtClean="0"/>
              <a:t>Promjenom jedne od nabrojanih promenljivih, mijenjaju se ostale, a softverski paketi te promjene, odnosno njihove posledice, automatski proračunavaju</a:t>
            </a:r>
            <a:r>
              <a:rPr lang="en-US" altLang="sr-Latn-RS" sz="1800" smtClean="0"/>
              <a:t> </a:t>
            </a:r>
            <a:endParaRPr lang="sl-SI" altLang="sr-Latn-RS" sz="1800" smtClean="0"/>
          </a:p>
          <a:p>
            <a:r>
              <a:rPr lang="sr-Latn-CS" altLang="sr-Latn-RS" sz="1800" smtClean="0"/>
              <a:t>Sve promjene utiču na finansijsku realizaciju projekta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7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8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9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0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1319</TotalTime>
  <Words>3843</Words>
  <Application>Microsoft Office PowerPoint</Application>
  <PresentationFormat>On-screen Show (4:3)</PresentationFormat>
  <Paragraphs>238</Paragraphs>
  <Slides>23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Wingdings</vt:lpstr>
      <vt:lpstr>Calibri</vt:lpstr>
      <vt:lpstr>Times New Roman</vt:lpstr>
      <vt:lpstr>Flow</vt:lpstr>
      <vt:lpstr>Praćenje realizacije projekta u  Microsoft Project-u</vt:lpstr>
      <vt:lpstr>Projekat, upravljanje projektima i uloga softvera</vt:lpstr>
      <vt:lpstr>Realizacija projekta</vt:lpstr>
      <vt:lpstr>Praćenje i nadzor rada na projektu</vt:lpstr>
      <vt:lpstr>Koraci u praćenju realizacije projekta</vt:lpstr>
      <vt:lpstr>1.Snimanje osnovnog plana</vt:lpstr>
      <vt:lpstr>2.Postavljanje osnovnih informacija o realizaciji projekta</vt:lpstr>
      <vt:lpstr>3.Poređenje se prvobitnim planom</vt:lpstr>
      <vt:lpstr>4. Ažuriranje planova</vt:lpstr>
      <vt:lpstr>5. Ocjena napredovanja i  Earned Value Method (EVM)</vt:lpstr>
      <vt:lpstr>Osnovni pokazatelji u EVM</vt:lpstr>
      <vt:lpstr>Grafički prikaz pokazatelja u EVM</vt:lpstr>
      <vt:lpstr>Izvedeni pokazatelji</vt:lpstr>
      <vt:lpstr>Varijansa troškova CV</vt:lpstr>
      <vt:lpstr>Varijansa troškova (CV)</vt:lpstr>
      <vt:lpstr>Troškovni indeks efikasnosti (CPI)</vt:lpstr>
      <vt:lpstr>Troškovni indeks efikasnosti (CPI)</vt:lpstr>
      <vt:lpstr>Varijansa vremena (SV)</vt:lpstr>
      <vt:lpstr>Varijansa vremena (SV)</vt:lpstr>
      <vt:lpstr>Vremenski indeks efikasnosti (SPI)</vt:lpstr>
      <vt:lpstr>Vremenski indeks efikasnosti (SPI)</vt:lpstr>
      <vt:lpstr>Primjer za EV metodu</vt:lpstr>
      <vt:lpstr>Izveštaji o projektu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 Project</dc:title>
  <dc:creator>LIDIJA</dc:creator>
  <cp:lastModifiedBy>sneza</cp:lastModifiedBy>
  <cp:revision>233</cp:revision>
  <dcterms:created xsi:type="dcterms:W3CDTF">2010-01-09T22:20:19Z</dcterms:created>
  <dcterms:modified xsi:type="dcterms:W3CDTF">2020-02-09T22:56:26Z</dcterms:modified>
</cp:coreProperties>
</file>