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13"/>
  </p:notesMasterIdLst>
  <p:sldIdLst>
    <p:sldId id="307" r:id="rId2"/>
    <p:sldId id="336" r:id="rId3"/>
    <p:sldId id="337" r:id="rId4"/>
    <p:sldId id="334" r:id="rId5"/>
    <p:sldId id="335" r:id="rId6"/>
    <p:sldId id="320" r:id="rId7"/>
    <p:sldId id="325" r:id="rId8"/>
    <p:sldId id="326" r:id="rId9"/>
    <p:sldId id="338" r:id="rId10"/>
    <p:sldId id="330" r:id="rId11"/>
    <p:sldId id="331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594" autoAdjust="0"/>
  </p:normalViewPr>
  <p:slideViewPr>
    <p:cSldViewPr>
      <p:cViewPr varScale="1">
        <p:scale>
          <a:sx n="53" d="100"/>
          <a:sy n="53" d="100"/>
        </p:scale>
        <p:origin x="36" y="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58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40107A9-3518-4DB6-AA80-8935CB9BD269}" type="datetimeFigureOut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4883662-633A-436B-998F-42508496FA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C4BB5B34-FA33-4A18-A2CE-87065D666F5F}" type="slidenum">
              <a:rPr lang="en-US" altLang="sr-Latn-RS" smtClean="0">
                <a:latin typeface="Times New Roman" panose="02020603050405020304" pitchFamily="18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altLang="sr-Latn-R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3D373ECD-9EAF-458B-8668-8C167E2F74B7}" type="slidenum">
              <a:rPr lang="en-US" altLang="sr-Latn-RS" smtClean="0">
                <a:latin typeface="Times New Roman" panose="02020603050405020304" pitchFamily="18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altLang="sr-Latn-RS" smtClean="0">
              <a:latin typeface="Times New Roman" panose="02020603050405020304" pitchFamily="18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r-Latn-CS" altLang="sr-Latn-R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sr-Latn-R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fld id="{8C5E7A70-C958-460B-B21E-E8B1BAF84B12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fld id="{07E4740B-E6C8-4AE4-90A2-0F0FB6554C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8659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fld id="{02CAC030-794E-4B6F-867D-B810ECE1F5DA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fld id="{54E243A1-301F-4946-B160-5DC9FE71BC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322329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fld id="{339E92C5-7945-4FAD-8713-8219203E64ED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fld id="{693EEDBC-B5FC-48D2-95D5-3566E82534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095967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715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ME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700213"/>
            <a:ext cx="8229600" cy="4608512"/>
          </a:xfrm>
        </p:spPr>
        <p:txBody>
          <a:bodyPr/>
          <a:lstStyle/>
          <a:p>
            <a:pPr lvl="0"/>
            <a:endParaRPr lang="sr-Latn-ME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endParaRPr lang="en-US" alt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fld id="{FA4AE4FF-D612-4FE9-A2CB-A31AB250F7B1}" type="slidenum">
              <a:rPr lang="en-US" altLang="sr-Latn-RS"/>
              <a:pPr>
                <a:defRPr/>
              </a:pPr>
              <a:t>‹#›</a:t>
            </a:fld>
            <a:endParaRPr lang="en-US" altLang="sr-Latn-R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fld id="{66F1CC98-9EB0-48D9-947B-0A6B0121C3FA}" type="datetimeFigureOut">
              <a:rPr lang="sr-Latn-CS" altLang="sr-Latn-RS"/>
              <a:pPr>
                <a:defRPr/>
              </a:pPr>
              <a:t>9.2.2020.</a:t>
            </a:fld>
            <a:endParaRPr lang="en-US" altLang="sr-Latn-RS"/>
          </a:p>
        </p:txBody>
      </p:sp>
    </p:spTree>
    <p:extLst>
      <p:ext uri="{BB962C8B-B14F-4D97-AF65-F5344CB8AC3E}">
        <p14:creationId xmlns:p14="http://schemas.microsoft.com/office/powerpoint/2010/main" val="3493980279"/>
      </p:ext>
    </p:extLst>
  </p:cSld>
  <p:clrMapOvr>
    <a:masterClrMapping/>
  </p:clrMapOvr>
  <p:transition spd="med">
    <p:cover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238250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fld id="{8223E15D-1ABF-4785-ADDE-081D138C1EC9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fld id="{49229BC8-491B-4FEA-AD86-E6399F1EC6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097639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fld id="{B2ADA230-F439-4F99-A754-C1E8FDEC51D4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fld id="{F7C0AD23-B3E8-449B-A8AB-1283A8E225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7441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fld id="{98452E4C-91EB-451F-ACCC-A4C76416EE60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fld id="{43AFF799-9F8B-4C9C-9B56-FD3FA00F4D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339787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fld id="{B545C548-D385-40A9-A884-523437952894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fld id="{13D3ECB7-4B9D-4A25-AA02-6CDE1C8020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332537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fld id="{EE701612-70D1-4307-A4FB-EC7DED08E5E0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fld id="{D8DFA6D8-4227-400E-BCEE-29CAFF96FB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369186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fld id="{D39845FE-8725-45B6-A0C3-C31C9F796520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fld id="{1677558A-3C73-41B9-8C03-B760D9418C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226737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fld id="{D0235E20-7B02-4A16-9368-9B43BC84AACF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fld id="{9364B444-DEC4-477B-BB36-65E0353C84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142792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fld id="{C1AC4CCC-0F14-4529-B41E-94B1FD44339D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charset="0"/>
              </a:defRPr>
            </a:lvl1pPr>
          </a:lstStyle>
          <a:p>
            <a:pPr>
              <a:defRPr/>
            </a:pPr>
            <a:fld id="{9A0D417F-4EDB-4193-B678-713B887F4E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43107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8788" y="498475"/>
            <a:ext cx="8229600" cy="110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smtClean="0"/>
              <a:t>Click to edit Master text styles</a:t>
            </a:r>
          </a:p>
          <a:p>
            <a:pPr lvl="1"/>
            <a:r>
              <a:rPr lang="en-US" altLang="sr-Latn-RS" smtClean="0"/>
              <a:t>Second level</a:t>
            </a:r>
          </a:p>
          <a:p>
            <a:pPr lvl="2"/>
            <a:r>
              <a:rPr lang="en-US" altLang="sr-Latn-RS" smtClean="0"/>
              <a:t>Third level</a:t>
            </a:r>
          </a:p>
          <a:p>
            <a:pPr lvl="3"/>
            <a:r>
              <a:rPr lang="en-US" altLang="sr-Latn-RS" smtClean="0"/>
              <a:t>Fourth level</a:t>
            </a:r>
          </a:p>
          <a:p>
            <a:pPr lvl="4"/>
            <a:r>
              <a:rPr lang="en-US" altLang="sr-Latn-RS" smtClean="0"/>
              <a:t>Fifth level</a:t>
            </a:r>
          </a:p>
        </p:txBody>
      </p:sp>
      <p:grpSp>
        <p:nvGrpSpPr>
          <p:cNvPr id="1030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  <p:sldLayoutId id="2147484044" r:id="rId12"/>
  </p:sldLayoutIdLst>
  <p:transition>
    <p:wipe dir="r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 kern="1200">
          <a:solidFill>
            <a:schemeClr val="tx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16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sr-Latn-RS" smtClean="0"/>
              <a:t>Upravljanje projektima pomoću MS Projecta</a:t>
            </a:r>
          </a:p>
        </p:txBody>
      </p:sp>
      <p:sp>
        <p:nvSpPr>
          <p:cNvPr id="15363" name="Rectangle 9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sr-Latn-CS" altLang="sr-Latn-RS" sz="1200" smtClean="0"/>
              <a:t>N</a:t>
            </a:r>
            <a:r>
              <a:rPr lang="en-GB" altLang="sr-Latn-RS" sz="1200" smtClean="0"/>
              <a:t>am</a:t>
            </a:r>
            <a:r>
              <a:rPr lang="sr-Latn-CS" altLang="sr-Latn-RS" sz="1200" smtClean="0"/>
              <a:t>ijen</a:t>
            </a:r>
            <a:r>
              <a:rPr lang="en-GB" altLang="sr-Latn-RS" sz="1200" smtClean="0"/>
              <a:t>jen za planiranje</a:t>
            </a:r>
            <a:r>
              <a:rPr lang="sr-Latn-CS" altLang="sr-Latn-RS" sz="1200" smtClean="0"/>
              <a:t>, </a:t>
            </a:r>
            <a:r>
              <a:rPr lang="en-GB" altLang="sr-Latn-RS" sz="1200" smtClean="0"/>
              <a:t>praćenje </a:t>
            </a:r>
            <a:r>
              <a:rPr lang="sr-Latn-CS" altLang="sr-Latn-RS" sz="1200" smtClean="0"/>
              <a:t> </a:t>
            </a:r>
            <a:r>
              <a:rPr lang="en-GB" altLang="sr-Latn-RS" sz="1200" smtClean="0"/>
              <a:t>i kontrolu realizacije manjih i srednjih projekta</a:t>
            </a:r>
            <a:endParaRPr lang="sr-Latn-CS" altLang="sr-Latn-RS" sz="1200" smtClean="0"/>
          </a:p>
          <a:p>
            <a:r>
              <a:rPr lang="en-GB" altLang="sr-Latn-RS" sz="1200" smtClean="0"/>
              <a:t>MS Project pomaže da se postigne sl</a:t>
            </a:r>
            <a:r>
              <a:rPr lang="sr-Latn-CS" altLang="sr-Latn-RS" sz="1200" smtClean="0"/>
              <a:t>j</a:t>
            </a:r>
            <a:r>
              <a:rPr lang="en-GB" altLang="sr-Latn-RS" sz="1200" smtClean="0"/>
              <a:t>edeće:</a:t>
            </a:r>
          </a:p>
          <a:p>
            <a:pPr lvl="1"/>
            <a:r>
              <a:rPr lang="en-GB" altLang="sr-Latn-RS" sz="1200" smtClean="0"/>
              <a:t>Praćenje svih informacija o </a:t>
            </a:r>
            <a:r>
              <a:rPr lang="sr-Latn-CS" altLang="sr-Latn-RS" sz="1200" smtClean="0"/>
              <a:t>projektu:</a:t>
            </a:r>
            <a:r>
              <a:rPr lang="en-GB" altLang="sr-Latn-RS" sz="1200" smtClean="0"/>
              <a:t> trajanju i resursima</a:t>
            </a:r>
          </a:p>
          <a:p>
            <a:pPr lvl="1"/>
            <a:r>
              <a:rPr lang="en-GB" altLang="sr-Latn-RS" sz="1200" smtClean="0"/>
              <a:t>Vizualizacija i prezent</a:t>
            </a:r>
            <a:r>
              <a:rPr lang="sr-Latn-CS" altLang="sr-Latn-RS" sz="1200" smtClean="0"/>
              <a:t>ovanje</a:t>
            </a:r>
            <a:r>
              <a:rPr lang="en-GB" altLang="sr-Latn-RS" sz="1200" smtClean="0"/>
              <a:t> plana projekta u standardnim,</a:t>
            </a:r>
            <a:r>
              <a:rPr lang="sr-Latn-ME" altLang="sr-Latn-RS" sz="1200" smtClean="0"/>
              <a:t> i jasnim </a:t>
            </a:r>
            <a:r>
              <a:rPr lang="en-GB" altLang="sr-Latn-RS" sz="1200" smtClean="0"/>
              <a:t>formatima</a:t>
            </a:r>
          </a:p>
          <a:p>
            <a:pPr lvl="1"/>
            <a:r>
              <a:rPr lang="sr-Latn-CS" altLang="sr-Latn-RS" sz="1200" smtClean="0"/>
              <a:t>Efikasno r</a:t>
            </a:r>
            <a:r>
              <a:rPr lang="en-GB" altLang="sr-Latn-RS" sz="1200" smtClean="0"/>
              <a:t>aspoređivanje zadataka i resursa</a:t>
            </a:r>
            <a:endParaRPr lang="sr-Latn-CS" altLang="sr-Latn-RS" sz="1200" smtClean="0"/>
          </a:p>
          <a:p>
            <a:pPr lvl="1"/>
            <a:r>
              <a:rPr lang="en-GB" altLang="sr-Latn-RS" sz="1200" smtClean="0"/>
              <a:t>Razm</a:t>
            </a:r>
            <a:r>
              <a:rPr lang="sr-Latn-CS" altLang="sr-Latn-RS" sz="1200" smtClean="0"/>
              <a:t>j</a:t>
            </a:r>
            <a:r>
              <a:rPr lang="en-GB" altLang="sr-Latn-RS" sz="1200" smtClean="0"/>
              <a:t>ena informacija o projektu</a:t>
            </a:r>
          </a:p>
          <a:p>
            <a:pPr lvl="1"/>
            <a:r>
              <a:rPr lang="en-GB" altLang="sr-Latn-RS" sz="1200" smtClean="0"/>
              <a:t>Komunikacija sa resursima i drugim odgovorn</a:t>
            </a:r>
            <a:r>
              <a:rPr lang="sr-Latn-CS" altLang="sr-Latn-RS" sz="1200" smtClean="0"/>
              <a:t>im za realizaciju projekta</a:t>
            </a:r>
          </a:p>
          <a:p>
            <a:r>
              <a:rPr lang="sr-Latn-CS" altLang="sr-Latn-RS" sz="1200" smtClean="0"/>
              <a:t>potrebne informacije za unos u Ms Project:</a:t>
            </a:r>
          </a:p>
          <a:p>
            <a:pPr lvl="1"/>
            <a:r>
              <a:rPr lang="sr-Latn-CS" altLang="sr-Latn-RS" sz="1200" smtClean="0"/>
              <a:t>za izradu planova izvršenja radova -informacije o aktivnostima: </a:t>
            </a:r>
          </a:p>
          <a:p>
            <a:pPr lvl="2"/>
            <a:r>
              <a:rPr lang="sr-Latn-CS" altLang="sr-Latn-RS" sz="1200" smtClean="0"/>
              <a:t>nazivi aktivnosti; </a:t>
            </a:r>
          </a:p>
          <a:p>
            <a:pPr lvl="2"/>
            <a:r>
              <a:rPr lang="sr-Latn-CS" altLang="sr-Latn-RS" sz="1200" smtClean="0"/>
              <a:t>trajanje aktivnosti;</a:t>
            </a:r>
          </a:p>
          <a:p>
            <a:pPr lvl="2"/>
            <a:r>
              <a:rPr lang="sr-Latn-CS" altLang="sr-Latn-RS" sz="1200" smtClean="0"/>
              <a:t>međuzavisnosti aktivnosti;</a:t>
            </a:r>
          </a:p>
          <a:p>
            <a:pPr lvl="1"/>
            <a:r>
              <a:rPr lang="sr-Latn-CS" altLang="sr-Latn-RS" sz="1200" smtClean="0"/>
              <a:t>za izradu dinamičkih planova resursa - informacije o resursima: </a:t>
            </a:r>
          </a:p>
          <a:p>
            <a:pPr lvl="2"/>
            <a:r>
              <a:rPr lang="sr-Latn-CS" altLang="sr-Latn-RS" sz="1200" smtClean="0"/>
              <a:t>lista resursa sa troškovima resursa; </a:t>
            </a:r>
          </a:p>
          <a:p>
            <a:pPr lvl="2"/>
            <a:r>
              <a:rPr lang="sr-Latn-CS" altLang="sr-Latn-RS" sz="1200" smtClean="0"/>
              <a:t>pridruživanje resursa pojedinim aktivnostima (angažovanje);</a:t>
            </a:r>
          </a:p>
          <a:p>
            <a:pPr lvl="2"/>
            <a:r>
              <a:rPr lang="sr-Latn-CS" altLang="sr-Latn-RS" sz="1200" smtClean="0"/>
              <a:t>fiksni troškovi aktivnosti (za potrebe dinamičkih finansijskih planova);</a:t>
            </a:r>
          </a:p>
          <a:p>
            <a:pPr lvl="1"/>
            <a:r>
              <a:rPr lang="sr-Latn-CS" altLang="sr-Latn-RS" sz="1200" smtClean="0"/>
              <a:t>za praćenje realizacije projekta, potrebne su informacije o:</a:t>
            </a:r>
          </a:p>
          <a:p>
            <a:pPr lvl="2"/>
            <a:r>
              <a:rPr lang="sr-Latn-CS" altLang="sr-Latn-RS" sz="1200" smtClean="0"/>
              <a:t>napredovanju- izvršavanju aktivnosti; </a:t>
            </a:r>
          </a:p>
          <a:p>
            <a:pPr lvl="2"/>
            <a:r>
              <a:rPr lang="sr-Latn-CS" altLang="sr-Latn-RS" sz="1200" smtClean="0"/>
              <a:t>promjeni trajanja ili zavisnosti; </a:t>
            </a:r>
          </a:p>
          <a:p>
            <a:pPr lvl="2"/>
            <a:r>
              <a:rPr lang="sr-Latn-CS" altLang="sr-Latn-RS" sz="1200" smtClean="0"/>
              <a:t>promjeni resursa i angažovanja; </a:t>
            </a:r>
          </a:p>
          <a:p>
            <a:pPr lvl="2"/>
            <a:r>
              <a:rPr lang="sr-Latn-CS" altLang="sr-Latn-RS" sz="1200" smtClean="0"/>
              <a:t>promjeni u troškovima</a:t>
            </a:r>
          </a:p>
          <a:p>
            <a:pPr lvl="2"/>
            <a:endParaRPr lang="en-GB" altLang="sr-Latn-RS" sz="120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extLst/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sr-Latn-ME" altLang="sr-Latn-RS" smtClean="0"/>
              <a:t>Različiti tipovi veza između aktivnosti </a:t>
            </a:r>
            <a:br>
              <a:rPr lang="sr-Latn-ME" altLang="sr-Latn-RS" smtClean="0"/>
            </a:br>
            <a:r>
              <a:rPr lang="sr-Latn-ME" altLang="sr-Latn-RS" smtClean="0"/>
              <a:t>(u PD metodi)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95800" y="1397000"/>
            <a:ext cx="4267200" cy="2554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sr-Latn-ME" sz="2000" b="1" dirty="0">
                <a:solidFill>
                  <a:srgbClr val="FFC000"/>
                </a:solidFill>
                <a:latin typeface="Arial" charset="0"/>
              </a:rPr>
              <a:t>FS(tz)        Finish to Start</a:t>
            </a:r>
          </a:p>
          <a:p>
            <a:pPr eaLnBrk="1" hangingPunct="1">
              <a:defRPr/>
            </a:pPr>
            <a:r>
              <a:rPr lang="sr-Latn-ME" sz="2000" dirty="0">
                <a:latin typeface="Arial" charset="0"/>
              </a:rPr>
              <a:t>Aktivnost B moze da počne  nakon tz dana poslije završetka aktivnosti A</a:t>
            </a:r>
          </a:p>
          <a:p>
            <a:pPr eaLnBrk="1" hangingPunct="1">
              <a:defRPr/>
            </a:pPr>
            <a:r>
              <a:rPr lang="sr-Latn-ME" sz="20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Primjer:</a:t>
            </a:r>
          </a:p>
          <a:p>
            <a:pPr lvl="1" eaLnBrk="1" hangingPunct="1">
              <a:defRPr/>
            </a:pPr>
            <a:r>
              <a:rPr lang="sr-Latn-ME" sz="20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A (betoniranje)</a:t>
            </a:r>
          </a:p>
          <a:p>
            <a:pPr lvl="1" eaLnBrk="1" hangingPunct="1">
              <a:defRPr/>
            </a:pPr>
            <a:r>
              <a:rPr lang="sr-Latn-ME" sz="20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B (demontaža oplate)</a:t>
            </a:r>
          </a:p>
          <a:p>
            <a:pPr eaLnBrk="1" hangingPunct="1">
              <a:defRPr/>
            </a:pPr>
            <a:r>
              <a:rPr lang="sr-Latn-ME" sz="2000" dirty="0">
                <a:latin typeface="Arial" charset="0"/>
              </a:rPr>
              <a:t>Proračun RP, KP, RZ, KZ</a:t>
            </a:r>
            <a:r>
              <a:rPr lang="sr-Latn-ME" sz="4000" dirty="0">
                <a:latin typeface="Arial" charset="0"/>
              </a:rPr>
              <a:t>?</a:t>
            </a:r>
            <a:endParaRPr lang="sr-Latn-ME" sz="2000" dirty="0">
              <a:latin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24375" y="3995738"/>
            <a:ext cx="4267200" cy="2862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sr-Latn-ME" sz="2000" b="1" dirty="0">
                <a:solidFill>
                  <a:srgbClr val="FFC000"/>
                </a:solidFill>
                <a:latin typeface="Arial" charset="0"/>
              </a:rPr>
              <a:t>SS(tz)        Start to Start</a:t>
            </a:r>
          </a:p>
          <a:p>
            <a:pPr eaLnBrk="1" hangingPunct="1">
              <a:defRPr/>
            </a:pPr>
            <a:r>
              <a:rPr lang="sr-Latn-ME" sz="2000" dirty="0">
                <a:latin typeface="Arial" charset="0"/>
              </a:rPr>
              <a:t>Aktivnost B moze da počne  nakon tz dana poslije početka aktivnosti A</a:t>
            </a:r>
          </a:p>
          <a:p>
            <a:pPr eaLnBrk="1" hangingPunct="1">
              <a:defRPr/>
            </a:pPr>
            <a:r>
              <a:rPr lang="sr-Latn-ME" sz="20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Primjer:</a:t>
            </a:r>
          </a:p>
          <a:p>
            <a:pPr lvl="1" eaLnBrk="1" hangingPunct="1">
              <a:defRPr/>
            </a:pPr>
            <a:r>
              <a:rPr lang="sr-Latn-ME" sz="20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A (postavljanje oplate ploče)</a:t>
            </a:r>
          </a:p>
          <a:p>
            <a:pPr lvl="1" eaLnBrk="1" hangingPunct="1">
              <a:defRPr/>
            </a:pPr>
            <a:r>
              <a:rPr lang="sr-Latn-ME" sz="20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B (postavljanje armature ploče)</a:t>
            </a:r>
          </a:p>
          <a:p>
            <a:pPr eaLnBrk="1" hangingPunct="1">
              <a:defRPr/>
            </a:pPr>
            <a:r>
              <a:rPr lang="sr-Latn-ME" sz="2000" dirty="0">
                <a:latin typeface="Arial" charset="0"/>
              </a:rPr>
              <a:t>Proračun RP, KP, RZ, KZ</a:t>
            </a:r>
            <a:r>
              <a:rPr lang="sr-Latn-ME" sz="4000" dirty="0">
                <a:latin typeface="Arial" charset="0"/>
              </a:rPr>
              <a:t>?</a:t>
            </a:r>
            <a:endParaRPr lang="sr-Latn-ME" sz="2000" dirty="0">
              <a:latin typeface="Arial" charset="0"/>
            </a:endParaRPr>
          </a:p>
          <a:p>
            <a:pPr eaLnBrk="1" hangingPunct="1">
              <a:defRPr/>
            </a:pPr>
            <a:endParaRPr lang="sr-Latn-ME" sz="2000" dirty="0">
              <a:latin typeface="Arial" charset="0"/>
            </a:endParaRPr>
          </a:p>
        </p:txBody>
      </p:sp>
      <p:pic>
        <p:nvPicPr>
          <p:cNvPr id="29701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25" y="1509713"/>
            <a:ext cx="3902075" cy="232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8" y="4191000"/>
            <a:ext cx="3833812" cy="2309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extLst/>
        </p:spPr>
        <p:txBody>
          <a:bodyPr>
            <a:noAutofit/>
          </a:bodyPr>
          <a:lstStyle/>
          <a:p>
            <a:pPr>
              <a:defRPr/>
            </a:pPr>
            <a:r>
              <a:rPr lang="sr-Latn-ME" altLang="sr-Latn-RS" sz="3600" dirty="0" smtClean="0"/>
              <a:t>Različiti tipovi veza između </a:t>
            </a:r>
            <a:r>
              <a:rPr lang="sr-Latn-ME" altLang="sr-Latn-RS" sz="3600" smtClean="0"/>
              <a:t>aktivnosti </a:t>
            </a:r>
            <a:endParaRPr lang="sr-Latn-ME" altLang="sr-Latn-RS" sz="36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648200" y="1676400"/>
            <a:ext cx="4267200" cy="2554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sr-Latn-ME" sz="2000" b="1" dirty="0">
                <a:solidFill>
                  <a:srgbClr val="FFC000"/>
                </a:solidFill>
                <a:latin typeface="Arial" charset="0"/>
              </a:rPr>
              <a:t>FF(tz)        Finish to Finish</a:t>
            </a:r>
          </a:p>
          <a:p>
            <a:pPr eaLnBrk="1" hangingPunct="1">
              <a:defRPr/>
            </a:pPr>
            <a:r>
              <a:rPr lang="sr-Latn-ME" sz="2000" dirty="0">
                <a:latin typeface="Arial" charset="0"/>
              </a:rPr>
              <a:t>Aktivnost B moze da se završi nakon tz dana poslije završetka aktivnosti A</a:t>
            </a:r>
          </a:p>
          <a:p>
            <a:pPr eaLnBrk="1" hangingPunct="1">
              <a:defRPr/>
            </a:pPr>
            <a:r>
              <a:rPr lang="sr-Latn-ME" sz="20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Primjer:</a:t>
            </a:r>
          </a:p>
          <a:p>
            <a:pPr lvl="1" eaLnBrk="1" hangingPunct="1">
              <a:defRPr/>
            </a:pPr>
            <a:r>
              <a:rPr lang="sr-Latn-ME" sz="20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A (armatura zida)</a:t>
            </a:r>
          </a:p>
          <a:p>
            <a:pPr lvl="1" eaLnBrk="1" hangingPunct="1">
              <a:defRPr/>
            </a:pPr>
            <a:r>
              <a:rPr lang="sr-Latn-ME" sz="2000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charset="0"/>
              </a:rPr>
              <a:t>B (oplata zida)</a:t>
            </a:r>
          </a:p>
          <a:p>
            <a:pPr eaLnBrk="1" hangingPunct="1">
              <a:defRPr/>
            </a:pPr>
            <a:r>
              <a:rPr lang="sr-Latn-ME" sz="2000" dirty="0">
                <a:latin typeface="Arial" charset="0"/>
              </a:rPr>
              <a:t>Proračun RP, KP, RZ, KZ</a:t>
            </a:r>
            <a:r>
              <a:rPr lang="sr-Latn-ME" sz="4000" dirty="0">
                <a:latin typeface="Arial" charset="0"/>
              </a:rPr>
              <a:t>?</a:t>
            </a:r>
            <a:endParaRPr lang="sr-Latn-ME" sz="2000" dirty="0">
              <a:latin typeface="Arial" charset="0"/>
            </a:endParaRPr>
          </a:p>
        </p:txBody>
      </p:sp>
      <p:sp>
        <p:nvSpPr>
          <p:cNvPr id="30724" name="TextBox 6"/>
          <p:cNvSpPr txBox="1">
            <a:spLocks noChangeArrowheads="1"/>
          </p:cNvSpPr>
          <p:nvPr/>
        </p:nvSpPr>
        <p:spPr bwMode="auto">
          <a:xfrm>
            <a:off x="4745038" y="4267200"/>
            <a:ext cx="4267200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0BD0D9"/>
              </a:buClr>
              <a:buSzPct val="9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0BD0D9"/>
              </a:buClr>
              <a:buSzPct val="6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anose="05020102010507070707" pitchFamily="18" charset="2"/>
              <a:buChar char=""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r-Latn-ME" altLang="sr-Latn-RS" b="1">
                <a:solidFill>
                  <a:srgbClr val="FFC000"/>
                </a:solidFill>
                <a:latin typeface="Times New Roman" panose="02020603050405020304" pitchFamily="18" charset="0"/>
              </a:rPr>
              <a:t>SF(tz)        Start to Finish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r-Latn-ME" altLang="sr-Latn-RS">
                <a:latin typeface="Times New Roman" panose="02020603050405020304" pitchFamily="18" charset="0"/>
              </a:rPr>
              <a:t>Aktivnost B moze da se završi nakon tz dana poslije početka aktivnosti 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ME" altLang="sr-Latn-RS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sr-Latn-ME" altLang="sr-Latn-RS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sr-Latn-ME" altLang="sr-Latn-RS">
                <a:latin typeface="Times New Roman" panose="02020603050405020304" pitchFamily="18" charset="0"/>
              </a:rPr>
              <a:t>Proračun RP, KP, RZ, KZ</a:t>
            </a:r>
            <a:r>
              <a:rPr lang="sr-Latn-ME" altLang="sr-Latn-RS" sz="4000">
                <a:latin typeface="Times New Roman" panose="02020603050405020304" pitchFamily="18" charset="0"/>
              </a:rPr>
              <a:t>?</a:t>
            </a:r>
            <a:endParaRPr lang="sr-Latn-ME" altLang="sr-Latn-RS">
              <a:latin typeface="Times New Roman" panose="02020603050405020304" pitchFamily="18" charset="0"/>
            </a:endParaRPr>
          </a:p>
        </p:txBody>
      </p:sp>
      <p:pic>
        <p:nvPicPr>
          <p:cNvPr id="30725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1813"/>
            <a:ext cx="3773488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16438"/>
            <a:ext cx="3743325" cy="217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sr-Latn-RS" smtClean="0"/>
              <a:t>Faze rada kod mrežnog planiranja</a:t>
            </a:r>
            <a:endParaRPr lang="en-GB" altLang="sr-Latn-RS" smtClean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357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52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0040"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bez podrške Ms Project-a</a:t>
                      </a:r>
                      <a:endParaRPr lang="sr-Latn-ME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Uz</a:t>
                      </a:r>
                      <a:r>
                        <a:rPr lang="en-GB" sz="11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1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podršku</a:t>
                      </a:r>
                      <a:r>
                        <a:rPr lang="en-GB" sz="11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Ms Project-a</a:t>
                      </a:r>
                      <a:endParaRPr lang="sr-Latn-ME" sz="11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err="1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napomene</a:t>
                      </a:r>
                      <a:r>
                        <a:rPr lang="en-GB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u </a:t>
                      </a:r>
                      <a:r>
                        <a:rPr lang="en-GB" sz="1100" dirty="0" err="1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vezi</a:t>
                      </a:r>
                      <a:r>
                        <a:rPr lang="en-GB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100" dirty="0" err="1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sličnosti</a:t>
                      </a:r>
                      <a:r>
                        <a:rPr lang="en-GB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100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100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razlika</a:t>
                      </a:r>
                      <a:endParaRPr lang="sr-Latn-ME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0040"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 </a:t>
                      </a:r>
                      <a:endParaRPr lang="sr-Latn-ME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 2"/>
                        <a:buChar char=""/>
                        <a:tabLst>
                          <a:tab pos="457200" algn="l"/>
                        </a:tabLst>
                      </a:pPr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DEFINISANJE I OTVARANJE PROJEKTA  </a:t>
                      </a:r>
                      <a:endParaRPr lang="sr-Latn-ME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na</a:t>
                      </a:r>
                      <a:r>
                        <a:rPr lang="en-GB" sz="1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100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osnovu</a:t>
                      </a:r>
                      <a:r>
                        <a:rPr lang="en-GB" sz="1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100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podataka</a:t>
                      </a:r>
                      <a:r>
                        <a:rPr lang="en-GB" sz="1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o </a:t>
                      </a:r>
                      <a:r>
                        <a:rPr lang="en-GB" sz="1100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poznatom</a:t>
                      </a:r>
                      <a:r>
                        <a:rPr lang="en-GB" sz="1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GB" sz="1100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zadatom</a:t>
                      </a:r>
                      <a:r>
                        <a:rPr lang="en-GB" sz="1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) </a:t>
                      </a:r>
                      <a:r>
                        <a:rPr lang="en-GB" sz="1100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početku</a:t>
                      </a:r>
                      <a:r>
                        <a:rPr lang="en-GB" sz="1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100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100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završetku</a:t>
                      </a:r>
                      <a:r>
                        <a:rPr lang="en-GB" sz="1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100" dirty="0" err="1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projekta</a:t>
                      </a:r>
                      <a:endParaRPr lang="sr-Latn-ME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1202"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 </a:t>
                      </a:r>
                      <a:endParaRPr lang="sr-Latn-ME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 2"/>
                        <a:buChar char=""/>
                        <a:tabLst>
                          <a:tab pos="457200" algn="l"/>
                        </a:tabLst>
                      </a:pPr>
                      <a:r>
                        <a:rPr lang="sr-Latn-RS" sz="1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IZBOR I PRILAGOĐAVANJE KALENDARA PROJEKTA</a:t>
                      </a:r>
                      <a:endParaRPr lang="sr-Latn-ME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Kalendar se podešava prije unosa aktivnosti, dok smo u slučaju rada bez računara kalendar uvodili na kraju kroz formu terminiranja mrežnog dijagrama (izradu gantograma)</a:t>
                      </a:r>
                      <a:endParaRPr lang="sr-Latn-ME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8401">
                <a:tc>
                  <a:txBody>
                    <a:bodyPr/>
                    <a:lstStyle/>
                    <a:p>
                      <a:pPr marL="177800" lvl="0" indent="-1778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 2"/>
                        <a:buChar char=""/>
                        <a:tabLst>
                          <a:tab pos="177800" algn="l"/>
                        </a:tabLst>
                      </a:pPr>
                      <a:r>
                        <a:rPr lang="sr-Latn-RS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ANALIZA STRUKTURE</a:t>
                      </a:r>
                      <a:endParaRPr lang="sr-Latn-ME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 2"/>
                        <a:buChar char=""/>
                        <a:tabLst>
                          <a:tab pos="201930" algn="l"/>
                        </a:tabLst>
                      </a:pPr>
                      <a:r>
                        <a:rPr kumimoji="0" lang="sr-Latn-RS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ANALIZA</a:t>
                      </a:r>
                      <a:r>
                        <a:rPr lang="sr-Latn-RS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STRUKTURE</a:t>
                      </a:r>
                      <a:endParaRPr lang="sr-Latn-ME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u oba slučaja se radi na osnovu investiciono tehničke dokumentacije (prvenstveno na osnovu predmjera i predračuna iz raznih oblasti projekta)</a:t>
                      </a:r>
                      <a:endParaRPr lang="sr-Latn-ME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1202">
                <a:tc>
                  <a:txBody>
                    <a:bodyPr/>
                    <a:lstStyle/>
                    <a:p>
                      <a:pPr marL="538163" lvl="1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 2"/>
                        <a:buChar char=""/>
                        <a:tabLst>
                          <a:tab pos="472440" algn="l"/>
                        </a:tabLst>
                      </a:pPr>
                      <a:r>
                        <a:rPr lang="sr-Latn-RS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određivanje aktivnosti u okviru projekta – inicijalna lista aktivnosti</a:t>
                      </a:r>
                      <a:endParaRPr lang="sr-Latn-ME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38163" lvl="1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 2"/>
                        <a:buChar char=""/>
                        <a:tabLst>
                          <a:tab pos="472440" algn="l"/>
                        </a:tabLst>
                      </a:pPr>
                      <a:r>
                        <a:rPr lang="sr-Latn-RS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određivanje aktivnosti u okviru projekta – inicijalna lista aktivnosti i </a:t>
                      </a:r>
                      <a:r>
                        <a:rPr lang="sr-Latn-RS" sz="1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unos u Ms Project</a:t>
                      </a:r>
                      <a:endParaRPr lang="sr-Latn-ME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 </a:t>
                      </a:r>
                      <a:endParaRPr lang="sr-Latn-ME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8401">
                <a:tc>
                  <a:txBody>
                    <a:bodyPr/>
                    <a:lstStyle/>
                    <a:p>
                      <a:pPr marL="538163" lvl="1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 2"/>
                        <a:buChar char=""/>
                        <a:tabLst>
                          <a:tab pos="472440" algn="l"/>
                        </a:tabLst>
                      </a:pPr>
                      <a:r>
                        <a:rPr kumimoji="0" lang="sr-Latn-RS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određivanje</a:t>
                      </a:r>
                      <a:r>
                        <a:rPr lang="sr-Latn-RS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Latn-RS" sz="11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tehnološkog</a:t>
                      </a:r>
                      <a:r>
                        <a:rPr lang="sr-Latn-RS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redosleda aktivnosti i međuzavisnosti</a:t>
                      </a:r>
                      <a:endParaRPr lang="sr-Latn-ME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38163" lvl="1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 2"/>
                        <a:buChar char=""/>
                        <a:tabLst>
                          <a:tab pos="472440" algn="l"/>
                        </a:tabLst>
                      </a:pPr>
                      <a:r>
                        <a:rPr lang="sr-Latn-RS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određivanje tehnološkog redosleda aktivnosti i međuzavisnosti</a:t>
                      </a:r>
                      <a:endParaRPr lang="sr-Latn-ME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 </a:t>
                      </a:r>
                      <a:endParaRPr lang="sr-Latn-ME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8401">
                <a:tc>
                  <a:txBody>
                    <a:bodyPr/>
                    <a:lstStyle/>
                    <a:p>
                      <a:pPr marL="538163" lvl="1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 2"/>
                        <a:buChar char=""/>
                        <a:tabLst>
                          <a:tab pos="472440" algn="l"/>
                        </a:tabLst>
                      </a:pPr>
                      <a:r>
                        <a:rPr lang="sr-Latn-RS" sz="1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crtanje </a:t>
                      </a:r>
                      <a:r>
                        <a:rPr lang="sr-Latn-RS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mrežnog dijagrama i kontrola</a:t>
                      </a:r>
                      <a:endParaRPr lang="sr-Latn-ME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38163" lvl="1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 2"/>
                        <a:buChar char=""/>
                        <a:tabLst>
                          <a:tab pos="472440" algn="l"/>
                        </a:tabLst>
                      </a:pPr>
                      <a:r>
                        <a:rPr lang="sr-Latn-RS" sz="1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Unos međuzavisnosti i pregled generisanog </a:t>
                      </a:r>
                      <a:r>
                        <a:rPr lang="sr-Latn-RS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mrežnog dijagrama i kontrola</a:t>
                      </a:r>
                      <a:endParaRPr lang="sr-Latn-ME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 </a:t>
                      </a:r>
                      <a:endParaRPr lang="sr-Latn-ME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sr-Latn-RS" smtClean="0"/>
              <a:t>Faze rada kod mrežnog planiranja</a:t>
            </a:r>
            <a:endParaRPr lang="en-GB" altLang="sr-Latn-RS" smtClean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</p:nvPr>
        </p:nvGraphicFramePr>
        <p:xfrm>
          <a:off x="457200" y="1143000"/>
          <a:ext cx="8229600" cy="5245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4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2043"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bez podrške Ms Project-a</a:t>
                      </a:r>
                      <a:endParaRPr lang="sr-Latn-ME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Uz</a:t>
                      </a:r>
                      <a:r>
                        <a:rPr lang="en-GB" sz="11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100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podršku</a:t>
                      </a:r>
                      <a:r>
                        <a:rPr lang="en-GB" sz="11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 Ms Project-a</a:t>
                      </a:r>
                      <a:endParaRPr lang="sr-Latn-ME" sz="11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napomene u vezi sličnosti </a:t>
                      </a:r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i razlika</a:t>
                      </a:r>
                      <a:endParaRPr lang="sr-Latn-ME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1221">
                <a:tc>
                  <a:txBody>
                    <a:bodyPr/>
                    <a:lstStyle/>
                    <a:p>
                      <a:pPr marL="177800" lvl="0" indent="-1778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 2"/>
                        <a:buChar char=""/>
                        <a:tabLst>
                          <a:tab pos="201930" algn="l"/>
                        </a:tabLst>
                      </a:pPr>
                      <a:r>
                        <a:rPr lang="sr-Latn-RS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ANALIZA VREMENA</a:t>
                      </a:r>
                      <a:endParaRPr lang="sr-Latn-ME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73050" lvl="0" indent="-2730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 2"/>
                        <a:buChar char=""/>
                        <a:tabLst>
                          <a:tab pos="201930" algn="l"/>
                        </a:tabLst>
                      </a:pPr>
                      <a:r>
                        <a:rPr lang="sr-Latn-RS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ANALIZA VREMENA</a:t>
                      </a:r>
                      <a:endParaRPr lang="sr-Latn-ME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u oba slučaja zasniva </a:t>
                      </a:r>
                      <a:r>
                        <a:rPr lang="sr-Latn-RS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se na proizvodnim mogućnostima (izvođača koji treba da realizuje plan), konkretnim lokalnim uslovima, sistematizovanim stečenim iskustvima</a:t>
                      </a:r>
                      <a:endParaRPr lang="sr-Latn-ME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8416">
                <a:tc>
                  <a:txBody>
                    <a:bodyPr/>
                    <a:lstStyle/>
                    <a:p>
                      <a:pPr marL="444500" lvl="1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 2"/>
                        <a:buChar char=""/>
                        <a:tabLst>
                          <a:tab pos="472440" algn="l"/>
                        </a:tabLst>
                      </a:pPr>
                      <a:r>
                        <a:rPr lang="sr-Latn-RS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proračun trajanja aktivnosti</a:t>
                      </a:r>
                      <a:endParaRPr lang="sr-Latn-ME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38163" lvl="1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 2"/>
                        <a:buChar char=""/>
                        <a:tabLst>
                          <a:tab pos="472440" algn="l"/>
                        </a:tabLst>
                      </a:pPr>
                      <a:r>
                        <a:rPr lang="sr-Latn-RS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proračun trajanja aktivnosti</a:t>
                      </a:r>
                      <a:endParaRPr lang="sr-Latn-ME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u oba slučaja se radi u sastavu radnih brigada ili se procjenjuje, ako  se radi o radovima koji se ne mogu normirati</a:t>
                      </a:r>
                      <a:endParaRPr lang="sr-Latn-ME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56832">
                <a:tc>
                  <a:txBody>
                    <a:bodyPr/>
                    <a:lstStyle/>
                    <a:p>
                      <a:pPr marL="538163" lvl="1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 2"/>
                        <a:buChar char=""/>
                        <a:tabLst>
                          <a:tab pos="472440" algn="l"/>
                        </a:tabLst>
                      </a:pPr>
                      <a:r>
                        <a:rPr lang="sr-Latn-RS" sz="1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proračun vremena (</a:t>
                      </a:r>
                      <a:r>
                        <a:rPr lang="sr-Latn-RS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početaka i završetaka) </a:t>
                      </a:r>
                      <a:r>
                        <a:rPr lang="sr-Latn-RS" sz="11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aktivnosti</a:t>
                      </a:r>
                    </a:p>
                    <a:p>
                      <a:pPr marL="538163" lvl="1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 2"/>
                        <a:buChar char=""/>
                        <a:tabLst>
                          <a:tab pos="472440" algn="l"/>
                        </a:tabLst>
                      </a:pPr>
                      <a:r>
                        <a:rPr lang="sr-Latn-RS" sz="1100" dirty="0" smtClean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terminiranje mrežnih planova (prevođenje terminskih jedinica u kalendarske, crtanjem gantograma)</a:t>
                      </a:r>
                      <a:endParaRPr lang="sr-Latn-ME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38163" lvl="1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 2"/>
                        <a:buChar char=""/>
                        <a:tabLst>
                          <a:tab pos="472440" algn="l"/>
                        </a:tabLst>
                      </a:pPr>
                      <a:r>
                        <a:rPr lang="sr-Latn-RS" sz="1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Unos trajanja aktivnosti </a:t>
                      </a:r>
                      <a:r>
                        <a:rPr lang="sr-Latn-RS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i proračun vremena </a:t>
                      </a:r>
                      <a:r>
                        <a:rPr lang="sr-Latn-RS" sz="1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DATUMA </a:t>
                      </a:r>
                      <a:r>
                        <a:rPr lang="sr-Latn-RS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(početaka i završetaka) aktivnosti</a:t>
                      </a:r>
                      <a:endParaRPr lang="sr-Latn-ME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Ukoliko su završeni prethodni koraci, nakon unosa trajanja aktivnosti racunar vrši proračun datuma početka i završetka aktivnosti (ova vremena se u slučaju proračuna uz pomoć računara iskazuju u formi konkretnih datuma, a ne radnih dana od početka realizacije projekta)</a:t>
                      </a:r>
                      <a:endParaRPr lang="sr-Latn-ME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2043">
                <a:tc>
                  <a:txBody>
                    <a:bodyPr/>
                    <a:lstStyle/>
                    <a:p>
                      <a:pPr marL="538163" lvl="1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 2"/>
                        <a:buChar char=""/>
                        <a:tabLst>
                          <a:tab pos="472440" algn="l"/>
                        </a:tabLst>
                      </a:pPr>
                      <a:r>
                        <a:rPr lang="sr-Latn-RS" sz="1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utvrđivanje </a:t>
                      </a:r>
                      <a:r>
                        <a:rPr lang="sr-Latn-RS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kritičnih puteva</a:t>
                      </a:r>
                      <a:endParaRPr lang="sr-Latn-ME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38163" lvl="1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 2"/>
                        <a:buChar char=""/>
                        <a:tabLst>
                          <a:tab pos="472440" algn="l"/>
                        </a:tabLst>
                      </a:pPr>
                      <a:r>
                        <a:rPr lang="sr-Latn-RS" sz="1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pregled </a:t>
                      </a:r>
                      <a:r>
                        <a:rPr lang="sr-Latn-RS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kritičnih puteva</a:t>
                      </a:r>
                      <a:endParaRPr lang="sr-Latn-ME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računar nakon proračuna identifikuje kritični put i može se podesiti način kako se taj put može obilježiti</a:t>
                      </a:r>
                      <a:endParaRPr lang="sr-Latn-ME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2043">
                <a:tc>
                  <a:txBody>
                    <a:bodyPr/>
                    <a:lstStyle/>
                    <a:p>
                      <a:pPr marL="538163" lvl="1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 2"/>
                        <a:buChar char=""/>
                        <a:tabLst>
                          <a:tab pos="472440" algn="l"/>
                        </a:tabLst>
                      </a:pPr>
                      <a:r>
                        <a:rPr lang="sr-Latn-RS" sz="1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proračun </a:t>
                      </a:r>
                      <a:r>
                        <a:rPr lang="sr-Latn-RS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vremenskih rezervi</a:t>
                      </a:r>
                      <a:endParaRPr lang="sr-Latn-ME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38163" lvl="1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 2"/>
                        <a:buChar char=""/>
                        <a:tabLst>
                          <a:tab pos="472440" algn="l"/>
                        </a:tabLst>
                      </a:pPr>
                      <a:r>
                        <a:rPr lang="sr-Latn-RS" sz="1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pregled  </a:t>
                      </a:r>
                      <a:r>
                        <a:rPr lang="sr-Latn-RS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vremenskih rezervi</a:t>
                      </a:r>
                      <a:endParaRPr lang="sr-Latn-ME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 </a:t>
                      </a:r>
                      <a:endParaRPr lang="sr-Latn-ME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2043">
                <a:tc>
                  <a:txBody>
                    <a:bodyPr/>
                    <a:lstStyle/>
                    <a:p>
                      <a:pPr marL="273050" lvl="0" indent="-2730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 2"/>
                        <a:buChar char=""/>
                        <a:tabLst>
                          <a:tab pos="201930" algn="l"/>
                        </a:tabLst>
                      </a:pPr>
                      <a:r>
                        <a:rPr lang="sr-Latn-RS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ANALIZA SREDSTAVA</a:t>
                      </a:r>
                      <a:endParaRPr lang="sr-Latn-ME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73050" lvl="0" indent="-2730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 2"/>
                        <a:buChar char=""/>
                        <a:tabLst>
                          <a:tab pos="201930" algn="l"/>
                        </a:tabLst>
                      </a:pPr>
                      <a:r>
                        <a:rPr lang="sr-Latn-RS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ANALIZA SREDSTAVA</a:t>
                      </a:r>
                      <a:endParaRPr lang="sr-Latn-ME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 </a:t>
                      </a:r>
                      <a:endParaRPr lang="sr-Latn-ME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78416">
                <a:tc>
                  <a:txBody>
                    <a:bodyPr/>
                    <a:lstStyle/>
                    <a:p>
                      <a:pPr marL="538163" lvl="1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 2"/>
                        <a:buChar char=""/>
                        <a:tabLst>
                          <a:tab pos="472440" algn="l"/>
                        </a:tabLst>
                      </a:pPr>
                      <a:r>
                        <a:rPr lang="sr-Latn-RS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optimizacija odnosa vrijeme – troškovi</a:t>
                      </a:r>
                      <a:endParaRPr lang="sr-Latn-ME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38163" lvl="1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 2"/>
                        <a:buChar char=""/>
                        <a:tabLst>
                          <a:tab pos="472440" algn="l"/>
                        </a:tabLst>
                      </a:pPr>
                      <a:r>
                        <a:rPr lang="sr-Latn-RS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optimizacija odnosa vrijeme – troškovi</a:t>
                      </a:r>
                      <a:endParaRPr lang="sr-Latn-ME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nije podržano Ms Projectom, ali se mogu koristiti drugi računarski programi za optimizaciju, a zatim se ti podaci mogu vratiti u Ms Project</a:t>
                      </a:r>
                      <a:endParaRPr lang="sr-Latn-ME" sz="110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2043">
                <a:tc>
                  <a:txBody>
                    <a:bodyPr/>
                    <a:lstStyle/>
                    <a:p>
                      <a:pPr marL="457200" lvl="1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 2"/>
                        <a:buChar char=""/>
                        <a:tabLst>
                          <a:tab pos="472440" algn="l"/>
                        </a:tabLst>
                      </a:pPr>
                      <a:r>
                        <a:rPr lang="sr-Latn-RS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optimizacija odnosa vrijeme resursi</a:t>
                      </a:r>
                      <a:endParaRPr lang="sr-Latn-ME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38163" lvl="1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 2"/>
                        <a:buChar char=""/>
                        <a:tabLst>
                          <a:tab pos="472440" algn="l"/>
                        </a:tabLst>
                      </a:pPr>
                      <a:r>
                        <a:rPr lang="sr-Latn-RS" sz="1100" dirty="0"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optimizacija odnosa vrijeme resursi</a:t>
                      </a:r>
                      <a:endParaRPr lang="sr-Latn-ME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Latn-RS" sz="11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Calibri"/>
                          <a:cs typeface="Arial" panose="020B0604020202020204" pitchFamily="34" charset="0"/>
                        </a:rPr>
                        <a:t>djelimično podržano Ms Project-om, kroz formu nivelisanja resursa</a:t>
                      </a:r>
                      <a:endParaRPr lang="sr-Latn-ME" sz="110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altLang="en-US" smtClean="0"/>
              <a:t>Postupak izrade planova izvršenja radova u Ms Project-u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+mj-lt"/>
              <a:buAutoNum type="arabicPeriod"/>
              <a:defRPr/>
            </a:pPr>
            <a:r>
              <a:rPr lang="en-GB" b="1" dirty="0" err="1" smtClean="0"/>
              <a:t>Definisanje</a:t>
            </a:r>
            <a:r>
              <a:rPr lang="en-GB" b="1" dirty="0" smtClean="0"/>
              <a:t> </a:t>
            </a:r>
            <a:r>
              <a:rPr lang="en-GB" b="1" dirty="0" err="1" smtClean="0"/>
              <a:t>i</a:t>
            </a:r>
            <a:r>
              <a:rPr lang="en-GB" b="1" dirty="0" smtClean="0"/>
              <a:t> </a:t>
            </a:r>
            <a:r>
              <a:rPr lang="en-GB" b="1" dirty="0" err="1" smtClean="0"/>
              <a:t>otvaranje</a:t>
            </a:r>
            <a:r>
              <a:rPr lang="en-GB" b="1" dirty="0" smtClean="0"/>
              <a:t> </a:t>
            </a:r>
            <a:r>
              <a:rPr lang="en-GB" b="1" dirty="0" err="1" smtClean="0"/>
              <a:t>projekta</a:t>
            </a:r>
            <a:r>
              <a:rPr lang="en-GB" b="1" dirty="0" smtClean="0"/>
              <a:t> </a:t>
            </a:r>
            <a:endParaRPr lang="sr-Latn-ME" b="1" dirty="0" smtClean="0"/>
          </a:p>
          <a:p>
            <a:pPr marL="366713" lvl="1" indent="0">
              <a:spcBef>
                <a:spcPts val="0"/>
              </a:spcBef>
              <a:buFont typeface="Wingdings 2" panose="05020102010507070707" pitchFamily="18" charset="2"/>
              <a:buNone/>
              <a:defRPr/>
            </a:pPr>
            <a:r>
              <a:rPr lang="sr-Latn-ME" sz="1400" dirty="0" smtClean="0"/>
              <a:t>svaki projekat se vodi kao poseban dokument sa ekstenzijom .mpp. U postupku otvaranja novog projekta treba:</a:t>
            </a:r>
          </a:p>
          <a:p>
            <a:pPr lvl="1">
              <a:defRPr/>
            </a:pPr>
            <a:r>
              <a:rPr lang="en-GB" sz="1400" dirty="0" err="1" smtClean="0"/>
              <a:t>zada</a:t>
            </a:r>
            <a:r>
              <a:rPr lang="sr-Latn-ME" sz="1400" dirty="0" smtClean="0"/>
              <a:t>ti</a:t>
            </a:r>
            <a:r>
              <a:rPr lang="en-GB" sz="1400" dirty="0" smtClean="0"/>
              <a:t> datum </a:t>
            </a:r>
            <a:r>
              <a:rPr lang="en-GB" sz="1400" dirty="0" err="1" smtClean="0"/>
              <a:t>početka</a:t>
            </a:r>
            <a:r>
              <a:rPr lang="sr-Latn-ME" sz="1400" dirty="0"/>
              <a:t> </a:t>
            </a:r>
            <a:r>
              <a:rPr lang="sr-Latn-ME" sz="1400" dirty="0" smtClean="0"/>
              <a:t>projekta - ako je poznato kad projekat treba da počne (pa će program nakon unosa potrebnih podataka sračunati datum završetka) ili</a:t>
            </a:r>
          </a:p>
          <a:p>
            <a:pPr lvl="1">
              <a:defRPr/>
            </a:pPr>
            <a:r>
              <a:rPr lang="sr-Latn-ME" sz="1400" dirty="0" smtClean="0"/>
              <a:t>zadati datum završetka projekta - ako se zna do kada treba projekat da se završi (</a:t>
            </a:r>
            <a:r>
              <a:rPr lang="sr-Latn-ME" sz="1400" dirty="0"/>
              <a:t>pa će program nakon unosa potrebnih podataka sračunati datum </a:t>
            </a:r>
            <a:r>
              <a:rPr lang="sr-Latn-ME" sz="1400" dirty="0" smtClean="0"/>
              <a:t>kada treba započeti projekat)</a:t>
            </a:r>
          </a:p>
          <a:p>
            <a:pPr lvl="1">
              <a:defRPr/>
            </a:pPr>
            <a:r>
              <a:rPr lang="sr-Latn-ME" sz="1400" dirty="0" smtClean="0"/>
              <a:t>kasnije se mogu upisati i drugi podaci...</a:t>
            </a:r>
          </a:p>
          <a:p>
            <a:pPr marL="342900" indent="-342900">
              <a:spcBef>
                <a:spcPts val="1800"/>
              </a:spcBef>
              <a:buFont typeface="+mj-lt"/>
              <a:buAutoNum type="arabicPeriod"/>
              <a:defRPr/>
            </a:pPr>
            <a:r>
              <a:rPr lang="sr-Latn-ME" b="1" dirty="0" smtClean="0"/>
              <a:t>Izbor i prilagođavanje </a:t>
            </a:r>
            <a:r>
              <a:rPr lang="en-GB" b="1" dirty="0" err="1" smtClean="0"/>
              <a:t>kalendara</a:t>
            </a:r>
            <a:r>
              <a:rPr lang="en-GB" b="1" dirty="0" smtClean="0"/>
              <a:t> </a:t>
            </a:r>
            <a:r>
              <a:rPr lang="en-GB" b="1" dirty="0" err="1" smtClean="0"/>
              <a:t>projekta</a:t>
            </a:r>
            <a:endParaRPr lang="sr-Latn-ME" b="1" dirty="0" smtClean="0"/>
          </a:p>
          <a:p>
            <a:pPr marL="366713" lvl="1" indent="0">
              <a:spcBef>
                <a:spcPts val="0"/>
              </a:spcBef>
              <a:buFont typeface="Wingdings 2" panose="05020102010507070707" pitchFamily="18" charset="2"/>
              <a:buNone/>
              <a:defRPr/>
            </a:pPr>
            <a:r>
              <a:rPr lang="sr-Latn-ME" sz="1400" dirty="0" smtClean="0"/>
              <a:t>Kalendarom </a:t>
            </a:r>
            <a:r>
              <a:rPr lang="sr-Latn-ME" sz="1400" dirty="0"/>
              <a:t>projekta </a:t>
            </a:r>
            <a:r>
              <a:rPr lang="sr-Latn-ME" sz="1400" dirty="0" smtClean="0"/>
              <a:t>se definiše radno vrijeme na projektu</a:t>
            </a:r>
            <a:r>
              <a:rPr lang="sr-Latn-ME" sz="1400" dirty="0"/>
              <a:t>, </a:t>
            </a:r>
            <a:r>
              <a:rPr lang="sr-Latn-ME" sz="1400" dirty="0" smtClean="0"/>
              <a:t>preciziraju se radni </a:t>
            </a:r>
            <a:r>
              <a:rPr lang="sr-Latn-ME" sz="1400" dirty="0"/>
              <a:t>i </a:t>
            </a:r>
            <a:r>
              <a:rPr lang="sr-Latn-ME" sz="1400" dirty="0" smtClean="0"/>
              <a:t>neradni dani (kao kod terminiranja mrežnog plana).</a:t>
            </a:r>
          </a:p>
          <a:p>
            <a:pPr lvl="1">
              <a:defRPr/>
            </a:pPr>
            <a:r>
              <a:rPr lang="sr-Latn-ME" sz="1400" dirty="0" smtClean="0"/>
              <a:t>može se izabrati jedan od podrazumijevanih kalendara:</a:t>
            </a:r>
          </a:p>
          <a:p>
            <a:pPr lvl="2">
              <a:defRPr/>
            </a:pPr>
            <a:r>
              <a:rPr lang="sr-Latn-ME" sz="1400" dirty="0" smtClean="0"/>
              <a:t>standardni </a:t>
            </a:r>
            <a:r>
              <a:rPr lang="sr-Latn-ME" sz="1400" dirty="0"/>
              <a:t>kalendar </a:t>
            </a:r>
            <a:r>
              <a:rPr lang="sr-Latn-ME" sz="1400" dirty="0" smtClean="0"/>
              <a:t>(petodnevna </a:t>
            </a:r>
            <a:r>
              <a:rPr lang="sr-Latn-ME" sz="1400" dirty="0"/>
              <a:t>radna </a:t>
            </a:r>
            <a:r>
              <a:rPr lang="sr-Latn-ME" sz="1400" dirty="0" smtClean="0"/>
              <a:t>nedjelja </a:t>
            </a:r>
            <a:r>
              <a:rPr lang="sr-Latn-ME" sz="1400" dirty="0"/>
              <a:t>sa osmočasovnim radnim vremenom</a:t>
            </a:r>
            <a:r>
              <a:rPr lang="sr-Latn-ME" sz="1400" dirty="0" smtClean="0"/>
              <a:t>),</a:t>
            </a:r>
          </a:p>
          <a:p>
            <a:pPr lvl="2">
              <a:defRPr/>
            </a:pPr>
            <a:r>
              <a:rPr lang="sr-Latn-ME" sz="1400" dirty="0" smtClean="0"/>
              <a:t>kalendar </a:t>
            </a:r>
            <a:r>
              <a:rPr lang="sr-Latn-ME" sz="1400" dirty="0"/>
              <a:t>treće </a:t>
            </a:r>
            <a:r>
              <a:rPr lang="sr-Latn-ME" sz="1400" dirty="0" smtClean="0"/>
              <a:t>smjene (od </a:t>
            </a:r>
            <a:r>
              <a:rPr lang="sr-Latn-ME" sz="1400" dirty="0"/>
              <a:t>11 uveče do 8 ujutru, svim danima osim nedelje), i </a:t>
            </a:r>
            <a:endParaRPr lang="sr-Latn-ME" sz="1400" dirty="0" smtClean="0"/>
          </a:p>
          <a:p>
            <a:pPr lvl="2">
              <a:defRPr/>
            </a:pPr>
            <a:r>
              <a:rPr lang="sr-Latn-ME" sz="1400" dirty="0" smtClean="0"/>
              <a:t>24-satni </a:t>
            </a:r>
            <a:r>
              <a:rPr lang="sr-Latn-ME" sz="1400" dirty="0"/>
              <a:t>kalendar </a:t>
            </a:r>
            <a:r>
              <a:rPr lang="sr-Latn-ME" sz="1400" dirty="0" smtClean="0"/>
              <a:t>(radno vrijeme </a:t>
            </a:r>
            <a:r>
              <a:rPr lang="sr-Latn-ME" sz="1400" dirty="0"/>
              <a:t>je 24 sata, svih sedam dana u nedelji</a:t>
            </a:r>
            <a:r>
              <a:rPr lang="sr-Latn-ME" sz="1400" dirty="0" smtClean="0"/>
              <a:t>) ili</a:t>
            </a:r>
          </a:p>
          <a:p>
            <a:pPr lvl="1">
              <a:defRPr/>
            </a:pPr>
            <a:r>
              <a:rPr lang="sr-Latn-ME" sz="1400" dirty="0" smtClean="0"/>
              <a:t>može se napraviti novi kalendar koji najbolje odgovara konkretnim uslovima rada</a:t>
            </a:r>
          </a:p>
          <a:p>
            <a:pPr lvl="1">
              <a:defRPr/>
            </a:pPr>
            <a:r>
              <a:rPr lang="sr-Latn-ME" sz="1400" i="1" dirty="0" smtClean="0"/>
              <a:t>osim kalendara projekta, radno vrijeme i neradni i radni dani mogu se definisati za svaku aktivnost posebno (kalendar aktivnosti), ili za svaki resurs posebno (kalendar resursa)</a:t>
            </a:r>
          </a:p>
          <a:p>
            <a:pPr>
              <a:defRPr/>
            </a:pPr>
            <a:endParaRPr lang="sr-Latn-ME" sz="1400" dirty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9E53CAA-7E09-4C32-BFF6-2481DFD6D148}" type="slidenum">
              <a:rPr lang="en-US" altLang="en-US" smtClean="0"/>
              <a:pPr/>
              <a:t>4</a:t>
            </a:fld>
            <a:endParaRPr lang="en-US" altLang="en-US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altLang="en-US" smtClean="0"/>
              <a:t>Postupak izrade planova izvršenja radova u Ms Project-u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458200" cy="4953000"/>
          </a:xfrm>
        </p:spPr>
        <p:txBody>
          <a:bodyPr/>
          <a:lstStyle/>
          <a:p>
            <a:pPr marL="342900" indent="-342900">
              <a:buFont typeface="+mj-lt"/>
              <a:buAutoNum type="arabicPeriod" startAt="3"/>
              <a:defRPr/>
            </a:pPr>
            <a:r>
              <a:rPr lang="sr-Latn-ME" b="1" dirty="0" smtClean="0"/>
              <a:t>Unos aktivnosti</a:t>
            </a:r>
          </a:p>
          <a:p>
            <a:pPr marL="366713" lvl="1" indent="0">
              <a:buFont typeface="Wingdings 2" panose="05020102010507070707" pitchFamily="18" charset="2"/>
              <a:buNone/>
              <a:defRPr/>
            </a:pPr>
            <a:r>
              <a:rPr lang="sr-Latn-ME" sz="1400" dirty="0" smtClean="0"/>
              <a:t>AKTIVNOST-  </a:t>
            </a:r>
            <a:r>
              <a:rPr lang="sr-Latn-ME" sz="1400" dirty="0"/>
              <a:t>dio zadatka, cjelina, </a:t>
            </a:r>
            <a:r>
              <a:rPr lang="sr-Latn-ME" sz="1400" dirty="0" smtClean="0"/>
              <a:t>određena </a:t>
            </a:r>
            <a:r>
              <a:rPr lang="sr-Latn-ME" sz="1400" dirty="0"/>
              <a:t>vrsta i količina posla za čije se izvršenje troše </a:t>
            </a:r>
            <a:r>
              <a:rPr lang="sr-Latn-ME" sz="1400" dirty="0" smtClean="0"/>
              <a:t>resursi</a:t>
            </a:r>
          </a:p>
          <a:p>
            <a:pPr lvl="1">
              <a:defRPr/>
            </a:pPr>
            <a:r>
              <a:rPr lang="sr-Latn-CS" altLang="sr-Latn-RS" sz="1400" dirty="0" smtClean="0">
                <a:latin typeface="Arial" charset="0"/>
                <a:cs typeface="Arial" charset="0"/>
              </a:rPr>
              <a:t>Vrste aktivnosti prema Ms Project-u:</a:t>
            </a:r>
            <a:endParaRPr lang="sr-Latn-CS" altLang="sr-Latn-RS" sz="1400" dirty="0">
              <a:latin typeface="Arial" charset="0"/>
              <a:cs typeface="Arial" charset="0"/>
            </a:endParaRPr>
          </a:p>
          <a:p>
            <a:pPr lvl="2">
              <a:defRPr/>
            </a:pPr>
            <a:r>
              <a:rPr lang="sr-Latn-CS" altLang="sr-Latn-RS" sz="1400" dirty="0">
                <a:latin typeface="Arial" charset="0"/>
                <a:cs typeface="Arial" charset="0"/>
              </a:rPr>
              <a:t>(obične) aktivnosti – podesivo: trajanje, kalendar, ograničenja u smislu zadatih datuma </a:t>
            </a:r>
            <a:r>
              <a:rPr lang="sr-Latn-CS" altLang="sr-Latn-RS" sz="1400" dirty="0" smtClean="0">
                <a:latin typeface="Arial" charset="0"/>
                <a:cs typeface="Arial" charset="0"/>
              </a:rPr>
              <a:t>(početka, završetka i sl.), </a:t>
            </a:r>
            <a:r>
              <a:rPr lang="sr-Latn-CS" altLang="sr-Latn-RS" sz="1400" dirty="0">
                <a:latin typeface="Arial" charset="0"/>
                <a:cs typeface="Arial" charset="0"/>
              </a:rPr>
              <a:t>angažovanje resursa za njihovo izvršenje, troškovi aktivnosti itd.</a:t>
            </a:r>
          </a:p>
          <a:p>
            <a:pPr lvl="2">
              <a:defRPr/>
            </a:pPr>
            <a:r>
              <a:rPr lang="sr-Latn-CS" altLang="sr-Latn-RS" sz="1400" b="1" i="1" dirty="0" smtClean="0">
                <a:latin typeface="Arial" charset="0"/>
                <a:cs typeface="Arial" charset="0"/>
              </a:rPr>
              <a:t>Summary- </a:t>
            </a:r>
            <a:r>
              <a:rPr lang="sr-Latn-CS" altLang="sr-Latn-RS" sz="1400" dirty="0" smtClean="0">
                <a:latin typeface="Arial" charset="0"/>
                <a:cs typeface="Arial" charset="0"/>
              </a:rPr>
              <a:t>sumarne </a:t>
            </a:r>
            <a:r>
              <a:rPr lang="sr-Latn-CS" altLang="sr-Latn-RS" sz="1400" dirty="0">
                <a:latin typeface="Arial" charset="0"/>
                <a:cs typeface="Arial" charset="0"/>
              </a:rPr>
              <a:t>(grupne) aktivnosti – one koje se dijele na podaktivnosti, a kojima se takođe mogu dodjeljivati resursi i troškovi</a:t>
            </a:r>
          </a:p>
          <a:p>
            <a:pPr lvl="2">
              <a:defRPr/>
            </a:pPr>
            <a:r>
              <a:rPr lang="sr-Latn-CS" altLang="sr-Latn-RS" sz="1400" b="1" i="1" dirty="0">
                <a:latin typeface="Arial" charset="0"/>
                <a:cs typeface="Arial" charset="0"/>
              </a:rPr>
              <a:t>milestone</a:t>
            </a:r>
            <a:r>
              <a:rPr lang="sr-Latn-CS" altLang="sr-Latn-RS" sz="1400" dirty="0">
                <a:latin typeface="Arial" charset="0"/>
                <a:cs typeface="Arial" charset="0"/>
              </a:rPr>
              <a:t> (ključni, prelomni događaj, prekretnica) –podrazumijevano trajanje je 0 dana</a:t>
            </a:r>
          </a:p>
          <a:p>
            <a:pPr lvl="2">
              <a:defRPr/>
            </a:pPr>
            <a:r>
              <a:rPr lang="sr-Latn-CS" altLang="sr-Latn-RS" sz="1400" b="1" i="1" dirty="0">
                <a:latin typeface="Arial" charset="0"/>
                <a:cs typeface="Arial" charset="0"/>
              </a:rPr>
              <a:t>Recurring Task</a:t>
            </a:r>
            <a:r>
              <a:rPr lang="sr-Latn-CS" altLang="sr-Latn-RS" sz="1400" dirty="0">
                <a:latin typeface="Arial" charset="0"/>
                <a:cs typeface="Arial" charset="0"/>
              </a:rPr>
              <a:t>- aktivnost koja se ponavlja u određenim vremenskim razmacima. </a:t>
            </a:r>
            <a:endParaRPr lang="sr-Latn-CS" altLang="sr-Latn-RS" sz="1400" dirty="0" smtClean="0">
              <a:latin typeface="Arial" charset="0"/>
              <a:cs typeface="Arial" charset="0"/>
            </a:endParaRPr>
          </a:p>
          <a:p>
            <a:pPr lvl="1">
              <a:defRPr/>
            </a:pPr>
            <a:r>
              <a:rPr lang="sr-Latn-ME" altLang="sr-Latn-RS" sz="1400" dirty="0" smtClean="0"/>
              <a:t>Tipovi </a:t>
            </a:r>
            <a:r>
              <a:rPr lang="sr-Latn-ME" altLang="sr-Latn-RS" sz="1400" dirty="0"/>
              <a:t>aktivnosti u odnosu na način obračuna trajanja aktivnosti u zavisnosti od količine rada (work</a:t>
            </a:r>
            <a:r>
              <a:rPr lang="sr-Latn-ME" altLang="sr-Latn-RS" sz="1400" dirty="0" smtClean="0"/>
              <a:t>)- </a:t>
            </a:r>
            <a:r>
              <a:rPr lang="sr-Latn-ME" altLang="sr-Latn-RS" sz="1400" i="1" dirty="0" smtClean="0"/>
              <a:t>uticaj ovih tipova aktivnosti  dolazi do izražaja kad se mijenjaju već uneseni resursi ili njihov broj</a:t>
            </a:r>
          </a:p>
          <a:p>
            <a:pPr lvl="2">
              <a:defRPr/>
            </a:pPr>
            <a:r>
              <a:rPr lang="sr-Latn-ME" altLang="sr-Latn-RS" sz="1400" dirty="0" smtClean="0"/>
              <a:t>Fixed </a:t>
            </a:r>
            <a:r>
              <a:rPr lang="sr-Latn-ME" altLang="sr-Latn-RS" sz="1400" dirty="0"/>
              <a:t>Units = aktivnosti sa fiksiranim brojem jedinica resursa</a:t>
            </a:r>
          </a:p>
          <a:p>
            <a:pPr lvl="2">
              <a:defRPr/>
            </a:pPr>
            <a:r>
              <a:rPr lang="sr-Latn-ME" altLang="sr-Latn-RS" sz="1400" dirty="0" smtClean="0"/>
              <a:t>Fixed </a:t>
            </a:r>
            <a:r>
              <a:rPr lang="sr-Latn-ME" altLang="sr-Latn-RS" sz="1400" dirty="0"/>
              <a:t>Durations = aktivnosti sa fiksiranim trajanjem</a:t>
            </a:r>
          </a:p>
          <a:p>
            <a:pPr lvl="2">
              <a:defRPr/>
            </a:pPr>
            <a:r>
              <a:rPr lang="sr-Latn-ME" altLang="sr-Latn-RS" sz="1400" dirty="0" smtClean="0"/>
              <a:t>Fixed </a:t>
            </a:r>
            <a:r>
              <a:rPr lang="sr-Latn-ME" altLang="sr-Latn-RS" sz="1400" dirty="0"/>
              <a:t>Work = aktivnosti sa fiksiranom količinom resursa</a:t>
            </a:r>
          </a:p>
          <a:p>
            <a:pPr lvl="2">
              <a:defRPr/>
            </a:pPr>
            <a:r>
              <a:rPr lang="en-GB" sz="1400" dirty="0" err="1"/>
              <a:t>Osim</a:t>
            </a:r>
            <a:r>
              <a:rPr lang="en-GB" sz="1400" dirty="0"/>
              <a:t> </a:t>
            </a:r>
            <a:r>
              <a:rPr lang="en-GB" sz="1400" dirty="0" err="1"/>
              <a:t>ovoga</a:t>
            </a:r>
            <a:r>
              <a:rPr lang="en-GB" sz="1400" dirty="0"/>
              <a:t> </a:t>
            </a:r>
            <a:r>
              <a:rPr lang="en-GB" sz="1400" dirty="0" err="1"/>
              <a:t>postoji</a:t>
            </a:r>
            <a:r>
              <a:rPr lang="en-GB" sz="1400" dirty="0"/>
              <a:t> </a:t>
            </a:r>
            <a:r>
              <a:rPr lang="en-GB" sz="1400" dirty="0" err="1"/>
              <a:t>i</a:t>
            </a:r>
            <a:r>
              <a:rPr lang="en-GB" sz="1400" dirty="0"/>
              <a:t> </a:t>
            </a:r>
            <a:r>
              <a:rPr lang="en-GB" sz="1400" dirty="0" err="1"/>
              <a:t>opcija</a:t>
            </a:r>
            <a:r>
              <a:rPr lang="en-GB" sz="1400" dirty="0"/>
              <a:t> </a:t>
            </a:r>
            <a:r>
              <a:rPr lang="en-GB" sz="1400" b="1" i="1" dirty="0"/>
              <a:t>Effort driven</a:t>
            </a:r>
            <a:r>
              <a:rPr lang="en-GB" sz="1400" b="1" dirty="0"/>
              <a:t> </a:t>
            </a:r>
            <a:r>
              <a:rPr lang="sr-Latn-ME" altLang="sr-Latn-RS" sz="1400" dirty="0"/>
              <a:t>koja definiše zavisnost između trajanja aktivnosti i unijetih </a:t>
            </a:r>
            <a:r>
              <a:rPr lang="sr-Latn-ME" altLang="sr-Latn-RS" sz="1400" dirty="0" smtClean="0"/>
              <a:t>resursa (ako angazovanjem dodatnih resursa, na primjer radnika, možemo da skratimo trajanje aktivnosti, onda se takva aktivnost tretira kao effort driven </a:t>
            </a:r>
            <a:r>
              <a:rPr lang="sr-Latn-ME" altLang="sr-Latn-RS" sz="1400" dirty="0"/>
              <a:t>aktivnost </a:t>
            </a:r>
            <a:r>
              <a:rPr lang="sr-Latn-ME" altLang="sr-Latn-RS" sz="1400" dirty="0" smtClean="0"/>
              <a:t>– aktivnost koja je upravljana resursima)</a:t>
            </a:r>
          </a:p>
          <a:p>
            <a:pPr lvl="2">
              <a:defRPr/>
            </a:pPr>
            <a:r>
              <a:rPr lang="en-GB" sz="1400" b="1" i="1" dirty="0"/>
              <a:t>Od </a:t>
            </a:r>
            <a:r>
              <a:rPr lang="en-GB" sz="1400" b="1" i="1" dirty="0" err="1"/>
              <a:t>kombinacije</a:t>
            </a:r>
            <a:r>
              <a:rPr lang="en-GB" sz="1400" b="1" i="1" dirty="0"/>
              <a:t> </a:t>
            </a:r>
            <a:r>
              <a:rPr lang="en-GB" sz="1400" b="1" i="1" dirty="0" err="1"/>
              <a:t>tipa</a:t>
            </a:r>
            <a:r>
              <a:rPr lang="en-GB" sz="1400" b="1" i="1" dirty="0"/>
              <a:t> </a:t>
            </a:r>
            <a:r>
              <a:rPr lang="en-GB" sz="1400" b="1" i="1" dirty="0" err="1"/>
              <a:t>i</a:t>
            </a:r>
            <a:r>
              <a:rPr lang="en-GB" sz="1400" b="1" i="1" dirty="0"/>
              <a:t> </a:t>
            </a:r>
            <a:r>
              <a:rPr lang="en-GB" sz="1400" b="1" i="1" dirty="0" err="1"/>
              <a:t>opcije</a:t>
            </a:r>
            <a:r>
              <a:rPr lang="en-GB" sz="1400" b="1" i="1" dirty="0"/>
              <a:t> </a:t>
            </a:r>
            <a:r>
              <a:rPr lang="en-GB" sz="1400" b="1" i="1" dirty="0" err="1"/>
              <a:t>aktivnosti</a:t>
            </a:r>
            <a:r>
              <a:rPr lang="en-GB" sz="1400" b="1" i="1" dirty="0"/>
              <a:t> </a:t>
            </a:r>
            <a:r>
              <a:rPr lang="en-GB" sz="1400" b="1" i="1" dirty="0" err="1"/>
              <a:t>zavisi</a:t>
            </a:r>
            <a:r>
              <a:rPr lang="en-GB" sz="1400" b="1" i="1" dirty="0"/>
              <a:t> </a:t>
            </a:r>
            <a:r>
              <a:rPr lang="en-GB" sz="1400" b="1" i="1" dirty="0" err="1"/>
              <a:t>i</a:t>
            </a:r>
            <a:r>
              <a:rPr lang="en-GB" sz="1400" b="1" i="1" dirty="0"/>
              <a:t> </a:t>
            </a:r>
            <a:r>
              <a:rPr lang="en-GB" sz="1400" b="1" i="1" dirty="0" err="1"/>
              <a:t>ponašanje</a:t>
            </a:r>
            <a:r>
              <a:rPr lang="en-GB" sz="1400" b="1" i="1" dirty="0"/>
              <a:t> </a:t>
            </a:r>
            <a:r>
              <a:rPr lang="en-GB" sz="1400" b="1" i="1" dirty="0" err="1"/>
              <a:t>aktivnosti</a:t>
            </a:r>
            <a:r>
              <a:rPr lang="en-GB" sz="1400" b="1" i="1" dirty="0"/>
              <a:t> </a:t>
            </a:r>
            <a:r>
              <a:rPr lang="en-GB" sz="1400" b="1" i="1" dirty="0" err="1"/>
              <a:t>prilikom</a:t>
            </a:r>
            <a:r>
              <a:rPr lang="en-GB" sz="1400" b="1" i="1" dirty="0"/>
              <a:t> </a:t>
            </a:r>
            <a:r>
              <a:rPr lang="en-GB" sz="1400" b="1" i="1" dirty="0" err="1"/>
              <a:t>preraspodjele</a:t>
            </a:r>
            <a:r>
              <a:rPr lang="en-GB" sz="1400" b="1" i="1" dirty="0"/>
              <a:t> (</a:t>
            </a:r>
            <a:r>
              <a:rPr lang="en-GB" sz="1400" b="1" i="1" dirty="0" err="1"/>
              <a:t>promjene</a:t>
            </a:r>
            <a:r>
              <a:rPr lang="en-GB" sz="1400" b="1" i="1" dirty="0"/>
              <a:t> </a:t>
            </a:r>
            <a:r>
              <a:rPr lang="en-GB" sz="1400" b="1" i="1" dirty="0" err="1"/>
              <a:t>resursa</a:t>
            </a:r>
            <a:r>
              <a:rPr lang="en-GB" sz="1400" b="1" i="1" dirty="0"/>
              <a:t>).</a:t>
            </a:r>
            <a:endParaRPr lang="sr-Latn-ME" sz="1400" b="1" i="1" dirty="0"/>
          </a:p>
          <a:p>
            <a:pPr lvl="2">
              <a:defRPr/>
            </a:pPr>
            <a:endParaRPr lang="sr-Latn-ME" altLang="sr-Latn-RS" sz="1400" dirty="0" smtClean="0"/>
          </a:p>
          <a:p>
            <a:pPr lvl="1">
              <a:defRPr/>
            </a:pPr>
            <a:endParaRPr lang="sr-Latn-CS" altLang="sr-Latn-RS" sz="1400" dirty="0" smtClean="0">
              <a:latin typeface="Arial" charset="0"/>
              <a:cs typeface="Arial" charset="0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7EE024C-3700-42F7-BEE8-7E24324134EC}" type="slidenum">
              <a:rPr lang="en-US" altLang="en-US" smtClean="0"/>
              <a:pPr/>
              <a:t>5</a:t>
            </a:fld>
            <a:endParaRPr lang="en-US" altLang="en-US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382000" cy="1238250"/>
          </a:xfrm>
        </p:spPr>
        <p:txBody>
          <a:bodyPr/>
          <a:lstStyle/>
          <a:p>
            <a:r>
              <a:rPr lang="sr-Latn-ME" altLang="sr-Latn-RS" sz="2400" smtClean="0"/>
              <a:t>Tipovi aktivnosti u odnosu na način obračuna trajanja aktivnosti u zavisnosti od količine rada (work)</a:t>
            </a:r>
            <a:endParaRPr lang="en-GB" altLang="sr-Latn-RS" sz="2400" b="0" i="1" smtClean="0"/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sr-Latn-CS" altLang="sr-Latn-RS" sz="1400" dirty="0" smtClean="0"/>
              <a:t>Zavisnost između trajanja,</a:t>
            </a:r>
            <a:r>
              <a:rPr lang="sr-Latn-CS" altLang="sr-Latn-RS" sz="1400" i="1" dirty="0"/>
              <a:t> </a:t>
            </a:r>
            <a:r>
              <a:rPr lang="sr-Latn-CS" altLang="sr-Latn-RS" sz="1400" dirty="0" smtClean="0"/>
              <a:t>(</a:t>
            </a:r>
            <a:r>
              <a:rPr lang="sr-Latn-CS" altLang="sr-Latn-RS" sz="1400" i="1" dirty="0" smtClean="0"/>
              <a:t>duration), </a:t>
            </a:r>
            <a:r>
              <a:rPr lang="sr-Latn-CS" altLang="sr-Latn-RS" sz="1400" dirty="0"/>
              <a:t>količine </a:t>
            </a:r>
            <a:r>
              <a:rPr lang="sr-Latn-CS" altLang="sr-Latn-RS" sz="1400" dirty="0" smtClean="0"/>
              <a:t>rada resursa </a:t>
            </a:r>
            <a:r>
              <a:rPr lang="sr-Latn-CS" altLang="sr-Latn-RS" sz="1400" i="1" dirty="0" smtClean="0"/>
              <a:t>(work ) </a:t>
            </a:r>
            <a:r>
              <a:rPr lang="sr-Latn-CS" altLang="sr-Latn-RS" sz="1400" dirty="0"/>
              <a:t>i jedinica resursa </a:t>
            </a:r>
            <a:r>
              <a:rPr lang="sr-Latn-CS" altLang="sr-Latn-RS" sz="1400" i="1" dirty="0"/>
              <a:t>(units) </a:t>
            </a:r>
            <a:r>
              <a:rPr lang="sr-Latn-CS" altLang="sr-Latn-RS" sz="1400" dirty="0"/>
              <a:t>u Projectu se može iskazati sledećom formulom</a:t>
            </a:r>
            <a:r>
              <a:rPr lang="sr-Latn-CS" altLang="sr-Latn-RS" sz="1400" dirty="0" smtClean="0"/>
              <a:t>:</a:t>
            </a:r>
          </a:p>
          <a:p>
            <a:pPr>
              <a:defRPr/>
            </a:pPr>
            <a:endParaRPr lang="sr-Latn-CS" altLang="sr-Latn-RS" sz="1400" dirty="0"/>
          </a:p>
          <a:p>
            <a:pPr marL="0" indent="0" algn="ctr">
              <a:buFont typeface="Wingdings 2" panose="05020102010507070707" pitchFamily="18" charset="2"/>
              <a:buNone/>
              <a:defRPr/>
            </a:pPr>
            <a:r>
              <a:rPr lang="sr-Latn-CS" altLang="sr-Latn-RS" sz="1400" dirty="0" smtClean="0">
                <a:cs typeface="Times New Roman" pitchFamily="18" charset="0"/>
              </a:rPr>
              <a:t> </a:t>
            </a:r>
            <a:r>
              <a:rPr lang="en-GB" sz="1400" b="1" i="1" dirty="0"/>
              <a:t>Work= Units x Duration x Hours per day</a:t>
            </a:r>
            <a:endParaRPr lang="sr-Latn-ME" sz="1400" dirty="0"/>
          </a:p>
          <a:p>
            <a:pPr>
              <a:defRPr/>
            </a:pPr>
            <a:endParaRPr lang="sr-Latn-ME" sz="1400" dirty="0" smtClean="0"/>
          </a:p>
          <a:p>
            <a:pPr>
              <a:defRPr/>
            </a:pPr>
            <a:r>
              <a:rPr lang="sr-Latn-CS" altLang="sr-Latn-RS" sz="1400" dirty="0" smtClean="0"/>
              <a:t>Primjer:</a:t>
            </a:r>
          </a:p>
          <a:p>
            <a:pPr lvl="1">
              <a:defRPr/>
            </a:pPr>
            <a:r>
              <a:rPr lang="sr-Latn-CS" altLang="sr-Latn-RS" sz="1400" dirty="0" smtClean="0"/>
              <a:t>ako </a:t>
            </a:r>
            <a:r>
              <a:rPr lang="sr-Latn-CS" altLang="sr-Latn-RS" sz="1400" dirty="0"/>
              <a:t>se na aktivnosti </a:t>
            </a:r>
            <a:r>
              <a:rPr lang="sr-Latn-CS" altLang="sr-Latn-RS" sz="1400" b="1" i="1" dirty="0"/>
              <a:t>Izrada temelja</a:t>
            </a:r>
            <a:r>
              <a:rPr lang="sr-Latn-CS" altLang="sr-Latn-RS" sz="1400" dirty="0"/>
              <a:t> koja traje (Duration) 10 dana, </a:t>
            </a:r>
            <a:r>
              <a:rPr lang="sr-Latn-CS" altLang="sr-Latn-RS" sz="1400" dirty="0" smtClean="0"/>
              <a:t>angažuje 1 radnik  koji radi 8 sati dnevno, onda </a:t>
            </a:r>
            <a:r>
              <a:rPr lang="sr-Latn-CS" altLang="sr-Latn-RS" sz="1400" dirty="0"/>
              <a:t>se može sračunati količina rada resursa </a:t>
            </a:r>
            <a:r>
              <a:rPr lang="sr-Latn-CS" altLang="sr-Latn-RS" sz="1400" b="1" i="1" dirty="0"/>
              <a:t>Radnik:</a:t>
            </a:r>
            <a:endParaRPr lang="sr-Latn-CS" altLang="sr-Latn-RS" sz="1400" dirty="0"/>
          </a:p>
          <a:p>
            <a:pPr marL="0" indent="0" algn="ctr">
              <a:buFont typeface="Wingdings 2" panose="05020102010507070707" pitchFamily="18" charset="2"/>
              <a:buNone/>
              <a:defRPr/>
            </a:pPr>
            <a:r>
              <a:rPr lang="sr-Latn-CS" altLang="sr-Latn-RS" sz="1400" dirty="0">
                <a:cs typeface="Times New Roman" pitchFamily="18" charset="0"/>
              </a:rPr>
              <a:t>Work= </a:t>
            </a:r>
            <a:r>
              <a:rPr lang="en-US" altLang="sr-Latn-RS" sz="1400" dirty="0" smtClean="0">
                <a:cs typeface="Times New Roman" pitchFamily="18" charset="0"/>
              </a:rPr>
              <a:t>Units </a:t>
            </a:r>
            <a:r>
              <a:rPr lang="en-US" altLang="sr-Latn-RS" sz="1400" dirty="0">
                <a:cs typeface="Times New Roman" pitchFamily="18" charset="0"/>
              </a:rPr>
              <a:t>x Duration x Hours per </a:t>
            </a:r>
            <a:r>
              <a:rPr lang="en-US" altLang="sr-Latn-RS" sz="1400" dirty="0" smtClean="0">
                <a:cs typeface="Times New Roman" pitchFamily="18" charset="0"/>
              </a:rPr>
              <a:t>day</a:t>
            </a:r>
            <a:r>
              <a:rPr lang="sr-Latn-ME" altLang="sr-Latn-RS" sz="1400" dirty="0" smtClean="0">
                <a:cs typeface="Times New Roman" pitchFamily="18" charset="0"/>
              </a:rPr>
              <a:t>=</a:t>
            </a:r>
            <a:r>
              <a:rPr lang="sr-Latn-CS" altLang="sr-Latn-RS" sz="1400" dirty="0" smtClean="0">
                <a:cs typeface="Times New Roman" pitchFamily="18" charset="0"/>
              </a:rPr>
              <a:t>1 x 10 </a:t>
            </a:r>
            <a:r>
              <a:rPr lang="sr-Latn-CS" altLang="sr-Latn-RS" sz="1400" dirty="0">
                <a:cs typeface="Times New Roman" pitchFamily="18" charset="0"/>
              </a:rPr>
              <a:t>x </a:t>
            </a:r>
            <a:r>
              <a:rPr lang="sr-Latn-CS" altLang="sr-Latn-RS" sz="1400" dirty="0" smtClean="0">
                <a:cs typeface="Times New Roman" pitchFamily="18" charset="0"/>
              </a:rPr>
              <a:t> </a:t>
            </a:r>
            <a:r>
              <a:rPr lang="sr-Latn-CS" altLang="sr-Latn-RS" sz="1400" dirty="0">
                <a:cs typeface="Times New Roman" pitchFamily="18" charset="0"/>
              </a:rPr>
              <a:t>8= </a:t>
            </a:r>
            <a:r>
              <a:rPr lang="sr-Latn-CS" altLang="sr-Latn-RS" sz="1400" dirty="0" smtClean="0">
                <a:cs typeface="Times New Roman" pitchFamily="18" charset="0"/>
              </a:rPr>
              <a:t>80 </a:t>
            </a:r>
            <a:r>
              <a:rPr lang="sr-Latn-CS" altLang="sr-Latn-RS" sz="1400" dirty="0">
                <a:cs typeface="Times New Roman" pitchFamily="18" charset="0"/>
              </a:rPr>
              <a:t>radnih </a:t>
            </a:r>
            <a:r>
              <a:rPr lang="sr-Latn-CS" altLang="sr-Latn-RS" sz="1400" dirty="0" smtClean="0">
                <a:cs typeface="Times New Roman" pitchFamily="18" charset="0"/>
              </a:rPr>
              <a:t>sati (h) *</a:t>
            </a:r>
          </a:p>
          <a:p>
            <a:pPr marL="903288" lvl="2" indent="0">
              <a:buFont typeface="Wingdings 2" panose="05020102010507070707" pitchFamily="18" charset="2"/>
              <a:buNone/>
              <a:defRPr/>
            </a:pPr>
            <a:r>
              <a:rPr lang="sr-Latn-CS" altLang="sr-Latn-RS" sz="1200" i="1" dirty="0" smtClean="0">
                <a:cs typeface="Times New Roman" pitchFamily="18" charset="0"/>
              </a:rPr>
              <a:t>*Ova količina rada resursa (work) treba da odgovara ukupnom br. radnih sati koji se dobija u proračunu trajanja radova i sastava radnih brigada ( kada se ukupna norma radnika iz analiza cijena pomnozi sa kolicinom radova za konkretnu aktivnost)</a:t>
            </a:r>
          </a:p>
          <a:p>
            <a:pPr>
              <a:defRPr/>
            </a:pPr>
            <a:endParaRPr lang="sr-Latn-ME" sz="1200" dirty="0" smtClean="0"/>
          </a:p>
          <a:p>
            <a:pPr>
              <a:defRPr/>
            </a:pPr>
            <a:r>
              <a:rPr lang="en-GB" sz="1400" dirty="0" smtClean="0"/>
              <a:t>Ona </a:t>
            </a:r>
            <a:r>
              <a:rPr lang="en-GB" sz="1400" dirty="0" err="1"/>
              <a:t>promjenljiva</a:t>
            </a:r>
            <a:r>
              <a:rPr lang="en-GB" sz="1400" dirty="0"/>
              <a:t> </a:t>
            </a:r>
            <a:r>
              <a:rPr lang="en-GB" sz="1400" dirty="0" err="1"/>
              <a:t>koju</a:t>
            </a:r>
            <a:r>
              <a:rPr lang="en-GB" sz="1400" dirty="0"/>
              <a:t> </a:t>
            </a:r>
            <a:r>
              <a:rPr lang="en-GB" sz="1400" dirty="0" err="1"/>
              <a:t>izaberemo</a:t>
            </a:r>
            <a:r>
              <a:rPr lang="en-GB" sz="1400" dirty="0"/>
              <a:t> </a:t>
            </a:r>
            <a:r>
              <a:rPr lang="en-GB" sz="1400" dirty="0" err="1"/>
              <a:t>kao</a:t>
            </a:r>
            <a:r>
              <a:rPr lang="en-GB" sz="1400" dirty="0"/>
              <a:t> </a:t>
            </a:r>
            <a:r>
              <a:rPr lang="en-GB" sz="1400" dirty="0" err="1"/>
              <a:t>fiksnu</a:t>
            </a:r>
            <a:r>
              <a:rPr lang="en-GB" sz="1400" dirty="0"/>
              <a:t> </a:t>
            </a:r>
            <a:r>
              <a:rPr lang="sr-Latn-ME" sz="1400" dirty="0" smtClean="0"/>
              <a:t>u gornjoj formuli </a:t>
            </a:r>
            <a:r>
              <a:rPr lang="en-GB" sz="1400" dirty="0" err="1" smtClean="0"/>
              <a:t>neće</a:t>
            </a:r>
            <a:r>
              <a:rPr lang="en-GB" sz="1400" dirty="0" smtClean="0"/>
              <a:t> </a:t>
            </a:r>
            <a:r>
              <a:rPr lang="en-GB" sz="1400" dirty="0"/>
              <a:t>se </a:t>
            </a:r>
            <a:r>
              <a:rPr lang="en-GB" sz="1400" dirty="0" err="1"/>
              <a:t>preračunavati</a:t>
            </a:r>
            <a:r>
              <a:rPr lang="en-GB" sz="1400" dirty="0"/>
              <a:t> </a:t>
            </a:r>
            <a:r>
              <a:rPr lang="en-GB" sz="1400" dirty="0" err="1"/>
              <a:t>ako</a:t>
            </a:r>
            <a:r>
              <a:rPr lang="en-GB" sz="1400" dirty="0"/>
              <a:t> se </a:t>
            </a:r>
            <a:r>
              <a:rPr lang="en-GB" sz="1400" dirty="0" err="1"/>
              <a:t>naknadno</a:t>
            </a:r>
            <a:r>
              <a:rPr lang="en-GB" sz="1400" dirty="0"/>
              <a:t> </a:t>
            </a:r>
            <a:r>
              <a:rPr lang="en-GB" sz="1400" dirty="0" err="1"/>
              <a:t>aktivnostima</a:t>
            </a:r>
            <a:r>
              <a:rPr lang="en-GB" sz="1400" dirty="0"/>
              <a:t> </a:t>
            </a:r>
            <a:r>
              <a:rPr lang="en-GB" sz="1400" dirty="0" err="1"/>
              <a:t>dodjeljuju</a:t>
            </a:r>
            <a:r>
              <a:rPr lang="en-GB" sz="1400" dirty="0"/>
              <a:t> </a:t>
            </a:r>
            <a:r>
              <a:rPr lang="en-GB" sz="1400" dirty="0" err="1"/>
              <a:t>ili</a:t>
            </a:r>
            <a:r>
              <a:rPr lang="en-GB" sz="1400" dirty="0"/>
              <a:t> </a:t>
            </a:r>
            <a:r>
              <a:rPr lang="en-GB" sz="1400" dirty="0" err="1"/>
              <a:t>brišu</a:t>
            </a:r>
            <a:r>
              <a:rPr lang="en-GB" sz="1400" dirty="0"/>
              <a:t> </a:t>
            </a:r>
            <a:r>
              <a:rPr lang="en-GB" sz="1400" dirty="0" err="1"/>
              <a:t>neki</a:t>
            </a:r>
            <a:r>
              <a:rPr lang="en-GB" sz="1400" dirty="0"/>
              <a:t> </a:t>
            </a:r>
            <a:r>
              <a:rPr lang="en-GB" sz="1400" dirty="0" err="1"/>
              <a:t>resursi</a:t>
            </a:r>
            <a:r>
              <a:rPr lang="sr-Latn-ME" sz="1400" dirty="0"/>
              <a:t>i, ili mijenja njeno trajanje</a:t>
            </a:r>
          </a:p>
          <a:p>
            <a:pPr>
              <a:defRPr/>
            </a:pPr>
            <a:endParaRPr lang="sr-Latn-CS" altLang="sr-Latn-RS" sz="1400" dirty="0"/>
          </a:p>
          <a:p>
            <a:pPr>
              <a:defRPr/>
            </a:pPr>
            <a:r>
              <a:rPr lang="en-GB" altLang="sr-Latn-RS" sz="1400" dirty="0" err="1" smtClean="0">
                <a:solidFill>
                  <a:srgbClr val="FF0000"/>
                </a:solidFill>
              </a:rPr>
              <a:t>Pr</a:t>
            </a:r>
            <a:r>
              <a:rPr lang="sr-Latn-ME" altLang="sr-Latn-RS" sz="1400" dirty="0">
                <a:solidFill>
                  <a:srgbClr val="FF0000"/>
                </a:solidFill>
              </a:rPr>
              <a:t>ij</a:t>
            </a:r>
            <a:r>
              <a:rPr lang="en-GB" altLang="sr-Latn-RS" sz="1400" dirty="0">
                <a:solidFill>
                  <a:srgbClr val="FF0000"/>
                </a:solidFill>
              </a:rPr>
              <a:t>e </a:t>
            </a:r>
            <a:r>
              <a:rPr lang="en-GB" altLang="sr-Latn-RS" sz="1400" dirty="0" err="1">
                <a:solidFill>
                  <a:srgbClr val="FF0000"/>
                </a:solidFill>
              </a:rPr>
              <a:t>unošenja</a:t>
            </a:r>
            <a:r>
              <a:rPr lang="en-GB" altLang="sr-Latn-RS" sz="1400" dirty="0">
                <a:solidFill>
                  <a:srgbClr val="FF0000"/>
                </a:solidFill>
              </a:rPr>
              <a:t> </a:t>
            </a:r>
            <a:r>
              <a:rPr lang="en-GB" altLang="sr-Latn-RS" sz="1400" dirty="0" err="1">
                <a:solidFill>
                  <a:srgbClr val="FF0000"/>
                </a:solidFill>
              </a:rPr>
              <a:t>aktivnosti</a:t>
            </a:r>
            <a:r>
              <a:rPr lang="en-GB" altLang="sr-Latn-RS" sz="1400" dirty="0">
                <a:solidFill>
                  <a:srgbClr val="FF0000"/>
                </a:solidFill>
              </a:rPr>
              <a:t> </a:t>
            </a:r>
            <a:r>
              <a:rPr lang="en-GB" altLang="sr-Latn-RS" sz="1400" dirty="0" err="1">
                <a:solidFill>
                  <a:srgbClr val="FF0000"/>
                </a:solidFill>
              </a:rPr>
              <a:t>bitno</a:t>
            </a:r>
            <a:r>
              <a:rPr lang="en-GB" altLang="sr-Latn-RS" sz="1400" dirty="0">
                <a:solidFill>
                  <a:srgbClr val="FF0000"/>
                </a:solidFill>
              </a:rPr>
              <a:t> je </a:t>
            </a:r>
            <a:r>
              <a:rPr lang="en-GB" altLang="sr-Latn-RS" sz="1400" dirty="0" err="1">
                <a:solidFill>
                  <a:srgbClr val="FF0000"/>
                </a:solidFill>
              </a:rPr>
              <a:t>izabrati</a:t>
            </a:r>
            <a:r>
              <a:rPr lang="en-GB" altLang="sr-Latn-RS" sz="1400" dirty="0">
                <a:solidFill>
                  <a:srgbClr val="FF0000"/>
                </a:solidFill>
              </a:rPr>
              <a:t> tip </a:t>
            </a:r>
            <a:r>
              <a:rPr lang="en-GB" altLang="sr-Latn-RS" sz="1400" i="1" dirty="0">
                <a:solidFill>
                  <a:srgbClr val="FF0000"/>
                </a:solidFill>
              </a:rPr>
              <a:t>Fixed Duration</a:t>
            </a:r>
            <a:r>
              <a:rPr lang="en-GB" altLang="sr-Latn-RS" sz="1400" dirty="0">
                <a:solidFill>
                  <a:srgbClr val="FF0000"/>
                </a:solidFill>
              </a:rPr>
              <a:t>, </a:t>
            </a:r>
            <a:r>
              <a:rPr lang="en-GB" altLang="sr-Latn-RS" sz="1400" dirty="0" err="1">
                <a:solidFill>
                  <a:srgbClr val="FF0000"/>
                </a:solidFill>
              </a:rPr>
              <a:t>kako</a:t>
            </a:r>
            <a:r>
              <a:rPr lang="sr-Latn-ME" altLang="sr-Latn-RS" sz="1400" dirty="0">
                <a:solidFill>
                  <a:srgbClr val="FF0000"/>
                </a:solidFill>
              </a:rPr>
              <a:t> na</a:t>
            </a:r>
            <a:r>
              <a:rPr lang="en-GB" altLang="sr-Latn-RS" sz="1400" dirty="0">
                <a:solidFill>
                  <a:srgbClr val="FF0000"/>
                </a:solidFill>
              </a:rPr>
              <a:t> </a:t>
            </a:r>
            <a:r>
              <a:rPr lang="en-GB" altLang="sr-Latn-RS" sz="1400" dirty="0" err="1">
                <a:solidFill>
                  <a:srgbClr val="FF0000"/>
                </a:solidFill>
              </a:rPr>
              <a:t>trajanje</a:t>
            </a:r>
            <a:r>
              <a:rPr lang="en-GB" altLang="sr-Latn-RS" sz="1400" dirty="0">
                <a:solidFill>
                  <a:srgbClr val="FF0000"/>
                </a:solidFill>
              </a:rPr>
              <a:t> </a:t>
            </a:r>
            <a:r>
              <a:rPr lang="en-GB" altLang="sr-Latn-RS" sz="1400" dirty="0" err="1">
                <a:solidFill>
                  <a:srgbClr val="FF0000"/>
                </a:solidFill>
              </a:rPr>
              <a:t>aktivnosti</a:t>
            </a:r>
            <a:r>
              <a:rPr lang="en-GB" altLang="sr-Latn-RS" sz="1400" dirty="0">
                <a:solidFill>
                  <a:srgbClr val="FF0000"/>
                </a:solidFill>
              </a:rPr>
              <a:t> </a:t>
            </a:r>
            <a:r>
              <a:rPr lang="sr-Latn-ME" altLang="sr-Latn-RS" sz="1400" dirty="0">
                <a:solidFill>
                  <a:srgbClr val="FF0000"/>
                </a:solidFill>
              </a:rPr>
              <a:t>ne bi </a:t>
            </a:r>
            <a:r>
              <a:rPr lang="en-GB" altLang="sr-Latn-RS" sz="1400" dirty="0" err="1">
                <a:solidFill>
                  <a:srgbClr val="FF0000"/>
                </a:solidFill>
              </a:rPr>
              <a:t>utica</a:t>
            </a:r>
            <a:r>
              <a:rPr lang="sr-Latn-ME" altLang="sr-Latn-RS" sz="1400" dirty="0">
                <a:solidFill>
                  <a:srgbClr val="FF0000"/>
                </a:solidFill>
              </a:rPr>
              <a:t>lo</a:t>
            </a:r>
            <a:r>
              <a:rPr lang="en-GB" altLang="sr-Latn-RS" sz="1400" dirty="0">
                <a:solidFill>
                  <a:srgbClr val="FF0000"/>
                </a:solidFill>
              </a:rPr>
              <a:t> </a:t>
            </a:r>
            <a:r>
              <a:rPr lang="en-GB" altLang="sr-Latn-RS" sz="1400" dirty="0" err="1">
                <a:solidFill>
                  <a:srgbClr val="FF0000"/>
                </a:solidFill>
              </a:rPr>
              <a:t>dodavanje</a:t>
            </a:r>
            <a:r>
              <a:rPr lang="en-GB" altLang="sr-Latn-RS" sz="1400" dirty="0">
                <a:solidFill>
                  <a:srgbClr val="FF0000"/>
                </a:solidFill>
              </a:rPr>
              <a:t> </a:t>
            </a:r>
            <a:r>
              <a:rPr lang="en-GB" altLang="sr-Latn-RS" sz="1400" dirty="0" err="1">
                <a:solidFill>
                  <a:srgbClr val="FF0000"/>
                </a:solidFill>
              </a:rPr>
              <a:t>ili</a:t>
            </a:r>
            <a:r>
              <a:rPr lang="en-GB" altLang="sr-Latn-RS" sz="1400" dirty="0">
                <a:solidFill>
                  <a:srgbClr val="FF0000"/>
                </a:solidFill>
              </a:rPr>
              <a:t> </a:t>
            </a:r>
            <a:r>
              <a:rPr lang="en-GB" altLang="sr-Latn-RS" sz="1400" dirty="0" err="1">
                <a:solidFill>
                  <a:srgbClr val="FF0000"/>
                </a:solidFill>
              </a:rPr>
              <a:t>oduzimanje</a:t>
            </a:r>
            <a:r>
              <a:rPr lang="en-GB" altLang="sr-Latn-RS" sz="1400" dirty="0">
                <a:solidFill>
                  <a:srgbClr val="FF0000"/>
                </a:solidFill>
              </a:rPr>
              <a:t> </a:t>
            </a:r>
            <a:r>
              <a:rPr lang="en-GB" altLang="sr-Latn-RS" sz="1400" dirty="0" err="1">
                <a:solidFill>
                  <a:srgbClr val="FF0000"/>
                </a:solidFill>
              </a:rPr>
              <a:t>resursa</a:t>
            </a:r>
            <a:r>
              <a:rPr lang="en-GB" altLang="sr-Latn-RS" sz="1400" dirty="0">
                <a:solidFill>
                  <a:srgbClr val="FF0000"/>
                </a:solidFill>
              </a:rPr>
              <a:t>.</a:t>
            </a:r>
          </a:p>
          <a:p>
            <a:pPr algn="ctr">
              <a:buFont typeface="Wingdings" pitchFamily="2" charset="2"/>
              <a:buNone/>
              <a:defRPr/>
            </a:pPr>
            <a:r>
              <a:rPr lang="sr-Latn-CS" altLang="sr-Latn-RS" sz="1400" dirty="0" smtClean="0">
                <a:cs typeface="Times New Roman" pitchFamily="18" charset="0"/>
              </a:rPr>
              <a:t>	</a:t>
            </a:r>
            <a:r>
              <a:rPr lang="en-US" altLang="sr-Latn-RS" sz="1400" dirty="0" smtClean="0"/>
              <a:t> </a:t>
            </a:r>
            <a:endParaRPr lang="sl-SI" altLang="sr-Latn-RS" sz="1400" dirty="0" smtClean="0"/>
          </a:p>
          <a:p>
            <a:pPr>
              <a:defRPr/>
            </a:pPr>
            <a:endParaRPr lang="en-GB" altLang="sr-Latn-RS" sz="1400" b="1" i="1" dirty="0" smtClean="0"/>
          </a:p>
          <a:p>
            <a:pPr>
              <a:defRPr/>
            </a:pPr>
            <a:endParaRPr lang="en-GB" altLang="sr-Latn-RS" sz="1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sr-Latn-RS" sz="2400" smtClean="0"/>
              <a:t>Proračunavanje i promjena parametara za izabrani tip aktivnosti u Projectu</a:t>
            </a:r>
            <a:r>
              <a:rPr lang="en-US" altLang="sr-Latn-RS" sz="2400" smtClean="0"/>
              <a:t> </a:t>
            </a:r>
            <a:r>
              <a:rPr lang="sr-Latn-ME" altLang="sr-Latn-RS" sz="2400" smtClean="0"/>
              <a:t/>
            </a:r>
            <a:br>
              <a:rPr lang="sr-Latn-ME" altLang="sr-Latn-RS" sz="2400" smtClean="0"/>
            </a:br>
            <a:r>
              <a:rPr lang="sr-Latn-CS" altLang="sr-Latn-RS" sz="2000" b="0" i="1" smtClean="0">
                <a:cs typeface="Times New Roman" panose="02020603050405020304" pitchFamily="18" charset="0"/>
              </a:rPr>
              <a:t>Work= Duration x Units</a:t>
            </a:r>
            <a:endParaRPr lang="en-US" altLang="sr-Latn-RS" sz="2000" b="0" i="1" smtClean="0"/>
          </a:p>
        </p:txBody>
      </p:sp>
      <p:graphicFrame>
        <p:nvGraphicFramePr>
          <p:cNvPr id="239619" name="Group 3"/>
          <p:cNvGraphicFramePr>
            <a:graphicFrameLocks noGrp="1"/>
          </p:cNvGraphicFramePr>
          <p:nvPr>
            <p:ph type="tbl" idx="1"/>
          </p:nvPr>
        </p:nvGraphicFramePr>
        <p:xfrm>
          <a:off x="457200" y="1981200"/>
          <a:ext cx="8229600" cy="4267200"/>
        </p:xfrm>
        <a:graphic>
          <a:graphicData uri="http://schemas.openxmlformats.org/drawingml/2006/table">
            <a:tbl>
              <a:tblPr/>
              <a:tblGrid>
                <a:gridCol w="1646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62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4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62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62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9450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altLang="sr-Latn-R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Tip aktivnosti</a:t>
                      </a:r>
                      <a:r>
                        <a:rPr kumimoji="0" lang="en-US" altLang="sr-Latn-R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sr-Latn-ME" altLang="sr-Latn-R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i opcija</a:t>
                      </a:r>
                      <a:endParaRPr kumimoji="0" lang="en-US" altLang="sr-Latn-R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altLang="sr-Latn-R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Kada se promijeni Units, mijenja se:</a:t>
                      </a:r>
                      <a:r>
                        <a:rPr kumimoji="0" lang="en-US" altLang="sr-Latn-R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altLang="sr-Latn-R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Kada se promijeni Duration, mijenja se:</a:t>
                      </a:r>
                      <a:r>
                        <a:rPr kumimoji="0" lang="en-US" altLang="sr-Latn-R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altLang="sr-Latn-R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Kada se promijeni Work, mijenja se:</a:t>
                      </a:r>
                      <a:r>
                        <a:rPr kumimoji="0" lang="en-US" altLang="sr-Latn-R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altLang="sr-Latn-R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Kada se doda ili oduzme resurs, mijenja se:</a:t>
                      </a:r>
                      <a:r>
                        <a:rPr kumimoji="0" lang="en-US" altLang="sr-Latn-R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45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altLang="sr-Latn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fixed units </a:t>
                      </a:r>
                      <a:r>
                        <a:rPr kumimoji="0" lang="sr-Latn-CS" altLang="sr-Latn-R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(effort driven)</a:t>
                      </a:r>
                      <a:r>
                        <a:rPr kumimoji="0" lang="en-US" altLang="sr-Latn-R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altLang="sr-Latn-R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Duration</a:t>
                      </a:r>
                      <a:endParaRPr kumimoji="0" lang="en-US" altLang="sr-Latn-R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altLang="sr-Latn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Work</a:t>
                      </a:r>
                      <a:r>
                        <a:rPr kumimoji="0" lang="en-US" altLang="sr-Latn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altLang="sr-Latn-R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Duration</a:t>
                      </a:r>
                      <a:endParaRPr kumimoji="0" lang="en-US" altLang="sr-Latn-R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altLang="sr-Latn-R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Duration</a:t>
                      </a:r>
                      <a:endParaRPr kumimoji="0" lang="en-US" altLang="sr-Latn-R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45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altLang="sr-Latn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fixed units</a:t>
                      </a:r>
                      <a:r>
                        <a:rPr kumimoji="0" lang="en-US" altLang="sr-Latn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altLang="sr-Latn-R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Duration</a:t>
                      </a:r>
                      <a:endParaRPr kumimoji="0" lang="en-US" altLang="sr-Latn-R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altLang="sr-Latn-R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Work</a:t>
                      </a:r>
                      <a:endParaRPr kumimoji="0" lang="en-US" altLang="sr-Latn-R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altLang="sr-Latn-R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Duration</a:t>
                      </a:r>
                      <a:endParaRPr kumimoji="0" lang="en-US" altLang="sr-Latn-R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altLang="sr-Latn-R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Work</a:t>
                      </a:r>
                      <a:endParaRPr kumimoji="0" lang="en-US" altLang="sr-Latn-R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45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altLang="sr-Latn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fixed work </a:t>
                      </a:r>
                      <a:r>
                        <a:rPr kumimoji="0" lang="sr-Latn-CS" altLang="sr-Latn-R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(effort driven)</a:t>
                      </a:r>
                      <a:r>
                        <a:rPr kumimoji="0" lang="en-US" altLang="sr-Latn-R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altLang="sr-Latn-R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Duration</a:t>
                      </a:r>
                      <a:endParaRPr kumimoji="0" lang="en-US" altLang="sr-Latn-R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altLang="sr-Latn-R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Units</a:t>
                      </a:r>
                      <a:r>
                        <a:rPr kumimoji="0" lang="en-US" altLang="sr-Latn-R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altLang="sr-Latn-R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Duration</a:t>
                      </a:r>
                      <a:endParaRPr kumimoji="0" lang="en-US" altLang="sr-Latn-R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altLang="sr-Latn-R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Duration</a:t>
                      </a:r>
                      <a:endParaRPr kumimoji="0" lang="en-US" altLang="sr-Latn-R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945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altLang="sr-Latn-R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fixed duration</a:t>
                      </a:r>
                      <a:endParaRPr kumimoji="0" lang="en-US" altLang="sr-Latn-R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altLang="sr-Latn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Work</a:t>
                      </a:r>
                      <a:r>
                        <a:rPr kumimoji="0" lang="en-US" altLang="sr-Latn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altLang="sr-Latn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Work</a:t>
                      </a:r>
                      <a:r>
                        <a:rPr kumimoji="0" lang="en-US" altLang="sr-Latn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altLang="sr-Latn-R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Units</a:t>
                      </a:r>
                      <a:r>
                        <a:rPr kumimoji="0" lang="en-US" altLang="sr-Latn-R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altLang="sr-Latn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Work</a:t>
                      </a:r>
                      <a:endParaRPr kumimoji="0" lang="en-US" altLang="sr-Latn-R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altLang="sr-Latn-R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945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altLang="sr-Latn-R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fixed duration (effort driven)</a:t>
                      </a:r>
                      <a:endParaRPr kumimoji="0" lang="en-US" altLang="sr-Latn-R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altLang="sr-Latn-R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Work</a:t>
                      </a:r>
                      <a:r>
                        <a:rPr kumimoji="0" lang="en-US" altLang="sr-Latn-R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altLang="sr-Latn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Units</a:t>
                      </a:r>
                      <a:r>
                        <a:rPr kumimoji="0" lang="en-US" altLang="sr-Latn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altLang="sr-Latn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Units</a:t>
                      </a:r>
                      <a:r>
                        <a:rPr kumimoji="0" lang="en-US" altLang="sr-Latn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altLang="sr-Latn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Units</a:t>
                      </a:r>
                      <a:r>
                        <a:rPr kumimoji="0" lang="en-US" altLang="sr-Latn-R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sr-Latn-RS" sz="2400" smtClean="0"/>
              <a:t>Proračunavanje i promjena parametara za izabrani tip aktivnosti u Projectu</a:t>
            </a:r>
            <a:r>
              <a:rPr lang="en-US" altLang="sr-Latn-RS" sz="2400" smtClean="0"/>
              <a:t> </a:t>
            </a:r>
            <a:r>
              <a:rPr lang="sr-Latn-ME" altLang="sr-Latn-RS" sz="2400" smtClean="0"/>
              <a:t>- primjer</a:t>
            </a:r>
            <a:br>
              <a:rPr lang="sr-Latn-ME" altLang="sr-Latn-RS" sz="2400" smtClean="0"/>
            </a:br>
            <a:r>
              <a:rPr lang="sr-Latn-CS" altLang="sr-Latn-RS" sz="2000" b="0" i="1" smtClean="0">
                <a:cs typeface="Times New Roman" panose="02020603050405020304" pitchFamily="18" charset="0"/>
              </a:rPr>
              <a:t>Work= Duration x Units x H.p.d.=10 dana x 1 radnik x 8 h/dan=80 h</a:t>
            </a:r>
            <a:endParaRPr lang="sr-Latn-ME" altLang="sr-Latn-RS" sz="2400" smtClean="0"/>
          </a:p>
        </p:txBody>
      </p:sp>
      <p:pic>
        <p:nvPicPr>
          <p:cNvPr id="276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338" y="2047875"/>
            <a:ext cx="9082087" cy="43926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altLang="en-US" smtClean="0"/>
              <a:t>Postupak izrade planova izvršenja radova u Ms Project-u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Calibri" panose="020F0502020204030204" pitchFamily="34" charset="0"/>
              <a:buAutoNum type="arabicPeriod" startAt="4"/>
            </a:pPr>
            <a:r>
              <a:rPr lang="sr-Latn-ME" altLang="en-US" b="1" smtClean="0"/>
              <a:t>Unos međuzavisnosti aktivnosti</a:t>
            </a:r>
          </a:p>
          <a:p>
            <a:pPr lvl="1"/>
            <a:r>
              <a:rPr lang="hr-HR" altLang="sr-Latn-RS" sz="1400" smtClean="0"/>
              <a:t>Tipovi zavisnosti:</a:t>
            </a:r>
          </a:p>
          <a:p>
            <a:pPr lvl="2"/>
            <a:r>
              <a:rPr lang="hr-HR" altLang="sr-Latn-RS" sz="1400" smtClean="0"/>
              <a:t>Finish-to-start (FS) -podrazumijevana veza;</a:t>
            </a:r>
          </a:p>
          <a:p>
            <a:pPr lvl="2"/>
            <a:r>
              <a:rPr lang="hr-HR" altLang="sr-Latn-RS" sz="1400" smtClean="0"/>
              <a:t>Start-to-start (SS) </a:t>
            </a:r>
          </a:p>
          <a:p>
            <a:pPr lvl="2"/>
            <a:r>
              <a:rPr lang="hr-HR" altLang="sr-Latn-RS" sz="1400" smtClean="0"/>
              <a:t>Finish-to-Finish (FF) </a:t>
            </a:r>
          </a:p>
          <a:p>
            <a:pPr lvl="2"/>
            <a:r>
              <a:rPr lang="hr-HR" altLang="sr-Latn-RS" sz="1400" smtClean="0"/>
              <a:t>Start-to-Finish (SF)</a:t>
            </a:r>
          </a:p>
          <a:p>
            <a:pPr lvl="1"/>
            <a:r>
              <a:rPr lang="en-US" altLang="sr-Latn-RS" sz="1400" smtClean="0"/>
              <a:t>Ako </a:t>
            </a:r>
            <a:r>
              <a:rPr lang="hr-HR" altLang="sr-Latn-RS" sz="1400" smtClean="0"/>
              <a:t>neke </a:t>
            </a:r>
            <a:r>
              <a:rPr lang="en-US" altLang="sr-Latn-RS" sz="1400" smtClean="0"/>
              <a:t>aktivnosti</a:t>
            </a:r>
            <a:r>
              <a:rPr lang="hr-HR" altLang="sr-Latn-RS" sz="1400" smtClean="0"/>
              <a:t> </a:t>
            </a:r>
            <a:r>
              <a:rPr lang="en-US" altLang="sr-Latn-RS" sz="1400" smtClean="0"/>
              <a:t>moraju </a:t>
            </a:r>
            <a:r>
              <a:rPr lang="hr-HR" altLang="sr-Latn-RS" sz="1400" smtClean="0"/>
              <a:t>započeti t</a:t>
            </a:r>
            <a:r>
              <a:rPr lang="en-US" altLang="sr-Latn-RS" sz="1400" smtClean="0"/>
              <a:t>a</a:t>
            </a:r>
            <a:r>
              <a:rPr lang="hr-HR" altLang="sr-Latn-RS" sz="1400" smtClean="0"/>
              <a:t>čno na određen datum, treba im dati</a:t>
            </a:r>
            <a:r>
              <a:rPr lang="en-US" altLang="sr-Latn-RS" sz="1400" smtClean="0"/>
              <a:t> </a:t>
            </a:r>
            <a:r>
              <a:rPr lang="hr-HR" altLang="sr-Latn-RS" sz="1400" smtClean="0"/>
              <a:t>ograničenja (constraint).  </a:t>
            </a:r>
          </a:p>
          <a:p>
            <a:pPr lvl="2"/>
            <a:r>
              <a:rPr lang="en-US" altLang="sr-Latn-RS" sz="1400" b="1" smtClean="0"/>
              <a:t>As Soon As Possible </a:t>
            </a:r>
            <a:r>
              <a:rPr lang="en-US" altLang="sr-Latn-RS" sz="1400" smtClean="0"/>
              <a:t>– sve aktivnosti su u najranjijem položaju</a:t>
            </a:r>
          </a:p>
          <a:p>
            <a:pPr lvl="2"/>
            <a:r>
              <a:rPr lang="en-US" altLang="sr-Latn-RS" sz="1400" b="1" smtClean="0"/>
              <a:t>As Late As Possible</a:t>
            </a:r>
            <a:r>
              <a:rPr lang="sr-Latn-ME" altLang="sr-Latn-RS" sz="1400" b="1" smtClean="0"/>
              <a:t> </a:t>
            </a:r>
            <a:r>
              <a:rPr lang="sr-Latn-ME" altLang="sr-Latn-RS" sz="1400" smtClean="0"/>
              <a:t>- </a:t>
            </a:r>
            <a:r>
              <a:rPr lang="en-US" altLang="sr-Latn-RS" sz="1400" smtClean="0"/>
              <a:t>sve aktivnosti su u najkasnijem položaju</a:t>
            </a:r>
            <a:endParaRPr lang="sr-Latn-ME" altLang="sr-Latn-RS" sz="1400" smtClean="0"/>
          </a:p>
          <a:p>
            <a:pPr lvl="2"/>
            <a:r>
              <a:rPr lang="sr-Latn-ME" altLang="sr-Latn-RS" sz="1400" smtClean="0"/>
              <a:t>ostali tipovi ograničenja različito utiču na kritične i nekritične aktivnosti</a:t>
            </a:r>
            <a:endParaRPr lang="en-US" altLang="sr-Latn-RS" sz="1400" smtClean="0"/>
          </a:p>
          <a:p>
            <a:pPr lvl="3"/>
            <a:r>
              <a:rPr lang="en-US" altLang="sr-Latn-RS" b="1" smtClean="0"/>
              <a:t>Start ili Finish No Earlier Than</a:t>
            </a:r>
            <a:r>
              <a:rPr lang="sr-Latn-ME" altLang="sr-Latn-RS" b="1" smtClean="0"/>
              <a:t>- </a:t>
            </a:r>
            <a:r>
              <a:rPr lang="en-US" altLang="sr-Latn-RS" smtClean="0"/>
              <a:t>Kritična aktivnost </a:t>
            </a:r>
            <a:r>
              <a:rPr lang="sr-Latn-ME" altLang="sr-Latn-RS" smtClean="0"/>
              <a:t>:</a:t>
            </a:r>
            <a:r>
              <a:rPr lang="en-US" altLang="sr-Latn-RS" smtClean="0"/>
              <a:t> promijeniće se kritični put</a:t>
            </a:r>
            <a:r>
              <a:rPr lang="sr-Latn-ME" altLang="sr-Latn-RS" smtClean="0"/>
              <a:t>; </a:t>
            </a:r>
            <a:r>
              <a:rPr lang="en-US" altLang="sr-Latn-RS" smtClean="0"/>
              <a:t>Nekritična aktivnost – iscrpiće se dio rezerve, položaj aktivnosti se pomiče</a:t>
            </a:r>
          </a:p>
          <a:p>
            <a:pPr lvl="3"/>
            <a:r>
              <a:rPr lang="en-US" altLang="sr-Latn-RS" b="1" smtClean="0"/>
              <a:t>Must Start ili Finish On</a:t>
            </a:r>
            <a:r>
              <a:rPr lang="sr-Latn-ME" altLang="sr-Latn-RS" b="1" smtClean="0"/>
              <a:t> </a:t>
            </a:r>
            <a:r>
              <a:rPr lang="sr-Latn-ME" altLang="sr-Latn-RS" smtClean="0"/>
              <a:t>- </a:t>
            </a:r>
            <a:r>
              <a:rPr lang="en-US" altLang="sr-Latn-RS" smtClean="0"/>
              <a:t>Kritična aktivnost – promijeniće se kritični put</a:t>
            </a:r>
            <a:r>
              <a:rPr lang="sr-Latn-ME" altLang="sr-Latn-RS" smtClean="0"/>
              <a:t>; </a:t>
            </a:r>
            <a:r>
              <a:rPr lang="en-US" altLang="sr-Latn-RS" smtClean="0"/>
              <a:t>Nekritična aktivnost – postaće kritična</a:t>
            </a:r>
            <a:r>
              <a:rPr lang="sr-Latn-ME" altLang="sr-Latn-RS" smtClean="0"/>
              <a:t>;</a:t>
            </a:r>
            <a:endParaRPr lang="en-US" altLang="sr-Latn-RS" smtClean="0"/>
          </a:p>
          <a:p>
            <a:pPr lvl="3"/>
            <a:r>
              <a:rPr lang="en-US" altLang="sr-Latn-RS" b="1" smtClean="0"/>
              <a:t>Start ili Finish No Later Than</a:t>
            </a:r>
            <a:r>
              <a:rPr lang="sr-Latn-ME" altLang="sr-Latn-RS" b="1" smtClean="0"/>
              <a:t> </a:t>
            </a:r>
            <a:r>
              <a:rPr lang="sr-Latn-ME" altLang="sr-Latn-RS" smtClean="0"/>
              <a:t>- </a:t>
            </a:r>
            <a:r>
              <a:rPr lang="en-US" altLang="sr-Latn-RS" smtClean="0"/>
              <a:t>Kritična aktivnost – promijeni</a:t>
            </a:r>
            <a:r>
              <a:rPr lang="sr-Latn-CS" altLang="sr-Latn-RS" smtClean="0"/>
              <a:t>ć</a:t>
            </a:r>
            <a:r>
              <a:rPr lang="en-US" altLang="sr-Latn-RS" smtClean="0"/>
              <a:t>e se kritični put</a:t>
            </a:r>
            <a:r>
              <a:rPr lang="sr-Latn-ME" altLang="sr-Latn-RS" smtClean="0"/>
              <a:t>; </a:t>
            </a:r>
            <a:r>
              <a:rPr lang="en-US" altLang="sr-Latn-RS" smtClean="0"/>
              <a:t>Nekritična aktivnost – smanjiće se rezerva, aktivnost</a:t>
            </a:r>
            <a:r>
              <a:rPr lang="sr-Latn-CS" altLang="sr-Latn-RS" smtClean="0"/>
              <a:t> </a:t>
            </a:r>
            <a:r>
              <a:rPr lang="en-US" altLang="sr-Latn-RS" smtClean="0"/>
              <a:t>ostaje u početnom položaju</a:t>
            </a: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B4CDFDD-DD31-45EA-B730-417964A3999F}" type="slidenum">
              <a:rPr lang="en-US" altLang="en-US" smtClean="0"/>
              <a:pPr/>
              <a:t>9</a:t>
            </a:fld>
            <a:endParaRPr lang="en-US" altLang="en-US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1862</TotalTime>
  <Words>1659</Words>
  <Application>Microsoft Office PowerPoint</Application>
  <PresentationFormat>On-screen Show (4:3)</PresentationFormat>
  <Paragraphs>191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Wingdings 2</vt:lpstr>
      <vt:lpstr>Calibri</vt:lpstr>
      <vt:lpstr>Constantia</vt:lpstr>
      <vt:lpstr>Times New Roman</vt:lpstr>
      <vt:lpstr>Wingdings</vt:lpstr>
      <vt:lpstr>Flow</vt:lpstr>
      <vt:lpstr>Upravljanje projektima pomoću MS Projecta</vt:lpstr>
      <vt:lpstr>Faze rada kod mrežnog planiranja</vt:lpstr>
      <vt:lpstr>Faze rada kod mrežnog planiranja</vt:lpstr>
      <vt:lpstr>Postupak izrade planova izvršenja radova u Ms Project-u</vt:lpstr>
      <vt:lpstr>Postupak izrade planova izvršenja radova u Ms Project-u</vt:lpstr>
      <vt:lpstr>Tipovi aktivnosti u odnosu na način obračuna trajanja aktivnosti u zavisnosti od količine rada (work)</vt:lpstr>
      <vt:lpstr>Proračunavanje i promjena parametara za izabrani tip aktivnosti u Projectu  Work= Duration x Units</vt:lpstr>
      <vt:lpstr>Proračunavanje i promjena parametara za izabrani tip aktivnosti u Projectu - primjer Work= Duration x Units x H.p.d.=10 dana x 1 radnik x 8 h/dan=80 h</vt:lpstr>
      <vt:lpstr>Postupak izrade planova izvršenja radova u Ms Project-u</vt:lpstr>
      <vt:lpstr>Različiti tipovi veza između aktivnosti  (u PD metodi)</vt:lpstr>
      <vt:lpstr>Različiti tipovi veza između aktivnosti </vt:lpstr>
    </vt:vector>
  </TitlesOfParts>
  <Company>VGGS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INFORMACIONI SISTEMI U GRAĐEVINARSTU</dc:title>
  <dc:creator>Aleksandar</dc:creator>
  <cp:lastModifiedBy>sneza</cp:lastModifiedBy>
  <cp:revision>214</cp:revision>
  <dcterms:created xsi:type="dcterms:W3CDTF">2009-02-20T10:19:42Z</dcterms:created>
  <dcterms:modified xsi:type="dcterms:W3CDTF">2020-02-09T22:38:07Z</dcterms:modified>
</cp:coreProperties>
</file>